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3"/>
    <p:sldId id="257" r:id="rId4"/>
    <p:sldId id="258" r:id="rId5"/>
    <p:sldId id="265" r:id="rId6"/>
    <p:sldId id="268" r:id="rId7"/>
    <p:sldId id="269" r:id="rId8"/>
    <p:sldId id="271" r:id="rId9"/>
    <p:sldId id="273" r:id="rId10"/>
    <p:sldId id="274" r:id="rId11"/>
    <p:sldId id="287" r:id="rId13"/>
    <p:sldId id="286" r:id="rId14"/>
    <p:sldId id="284"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BF89"/>
    <a:srgbClr val="A2531E"/>
    <a:srgbClr val="4308B8"/>
    <a:srgbClr val="6987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notesMaster" Target="notesMasters/notesMaster1.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016D3E-6998-4E97-BB96-1AD0D3369BE8}"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D4116F-4B33-40A0-A94D-885F7524FB13}"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8D4116F-4B33-40A0-A94D-885F7524FB13}" type="slidenum">
              <a:rPr lang="en-IN" smtClean="0"/>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PhAnim="0"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descr="关系图"/>
          <p:cNvPicPr>
            <a:picLocks noChangeAspect="1"/>
          </p:cNvPicPr>
          <p:nvPr/>
        </p:nvPicPr>
        <p:blipFill>
          <a:blip r:embed="rId2"/>
          <a:srcRect r="2528" b="10909"/>
          <a:stretch>
            <a:fillRect/>
          </a:stretch>
        </p:blipFill>
        <p:spPr>
          <a:xfrm>
            <a:off x="239184" y="692150"/>
            <a:ext cx="11885083" cy="6110288"/>
          </a:xfrm>
          <a:prstGeom prst="rect">
            <a:avLst/>
          </a:prstGeom>
          <a:noFill/>
          <a:ln w="9525">
            <a:noFill/>
          </a:ln>
        </p:spPr>
      </p:pic>
      <p:sp>
        <p:nvSpPr>
          <p:cNvPr id="10" name="Rectangle 7"/>
          <p:cNvSpPr>
            <a:spLocks noChangeArrowheads="1"/>
          </p:cNvSpPr>
          <p:nvPr/>
        </p:nvSpPr>
        <p:spPr bwMode="auto">
          <a:xfrm>
            <a:off x="2117" y="549275"/>
            <a:ext cx="12192000" cy="151130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sp>
        <p:nvSpPr>
          <p:cNvPr id="2051" name="Rectangle 3"/>
          <p:cNvSpPr>
            <a:spLocks noChangeArrowheads="1"/>
          </p:cNvSpPr>
          <p:nvPr>
            <p:ph type="subTitle" idx="1"/>
          </p:nvPr>
        </p:nvSpPr>
        <p:spPr>
          <a:xfrm>
            <a:off x="2544233" y="2492375"/>
            <a:ext cx="7393517" cy="1222375"/>
          </a:xfrm>
        </p:spPr>
        <p:txBody>
          <a:bodyPr anchor="ctr"/>
          <a:lstStyle>
            <a:lvl1pPr marL="0" indent="0" algn="ctr">
              <a:buFontTx/>
              <a:buNone/>
              <a:defRPr/>
            </a:lvl1pPr>
          </a:lstStyle>
          <a:p>
            <a:pPr lvl="0"/>
            <a:r>
              <a:rPr lang="en-US" altLang="zh-CN" noProof="0" smtClean="0"/>
              <a:t>Click to edit Master subtitle style</a:t>
            </a:r>
            <a:endParaRPr lang="en-US" altLang="zh-CN" noProof="0" smtClean="0"/>
          </a:p>
        </p:txBody>
      </p:sp>
      <p:sp>
        <p:nvSpPr>
          <p:cNvPr id="2056" name="Rectangle 8"/>
          <p:cNvSpPr>
            <a:spLocks noChangeArrowheads="1"/>
          </p:cNvSpPr>
          <p:nvPr>
            <p:ph type="ctrTitle"/>
          </p:nvPr>
        </p:nvSpPr>
        <p:spPr>
          <a:xfrm>
            <a:off x="1007533" y="620713"/>
            <a:ext cx="10363200" cy="1470025"/>
          </a:xfrm>
        </p:spPr>
        <p:txBody>
          <a:bodyPr/>
          <a:lstStyle>
            <a:lvl1pPr>
              <a:defRPr sz="3600"/>
            </a:lvl1pPr>
          </a:lstStyle>
          <a:p>
            <a:pPr lvl="0"/>
            <a:r>
              <a:rPr lang="en-US" altLang="zh-CN" noProof="0" smtClean="0"/>
              <a:t>Click to edit Master title style</a:t>
            </a:r>
            <a:endParaRPr lang="en-US" altLang="zh-CN" noProof="0" smtClean="0"/>
          </a:p>
        </p:txBody>
      </p:sp>
      <p:sp>
        <p:nvSpPr>
          <p:cNvPr id="11" name="Rectangle 4"/>
          <p:cNvSpPr>
            <a:spLocks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D74BE617-C220-4911-8319-98D17D7E5703}" type="datetime1">
              <a:rPr lang="en-IN" smtClean="0"/>
            </a:fld>
            <a:endParaRPr lang="en-IN"/>
          </a:p>
        </p:txBody>
      </p:sp>
      <p:sp>
        <p:nvSpPr>
          <p:cNvPr id="12" name="Rectangle 5"/>
          <p:cNvSpPr>
            <a:spLocks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IN"/>
          </a:p>
        </p:txBody>
      </p:sp>
      <p:sp>
        <p:nvSpPr>
          <p:cNvPr id="13" name="Rectangle 6"/>
          <p:cNvSpPr>
            <a:spLocks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18B5B5CC-B497-4C21-9B03-93329B75B0A8}" type="slidenum">
              <a:rPr lang="en-IN" smtClean="0"/>
            </a:fld>
            <a:endParaRPr lang="en-I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ppt_x</p:attrName>
                                        </p:attrNameLst>
                                      </p:cBhvr>
                                      <p:tavLst>
                                        <p:tav tm="0">
                                          <p:val>
                                            <p:strVal val="#ppt_x-.2"/>
                                          </p:val>
                                        </p:tav>
                                        <p:tav tm="100000">
                                          <p:val>
                                            <p:strVal val="#ppt_x"/>
                                          </p:val>
                                        </p:tav>
                                      </p:tavLst>
                                    </p:anim>
                                    <p:anim calcmode="lin" valueType="num">
                                      <p:cBhvr>
                                        <p:cTn id="8"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E34175A-AAF2-497A-A081-D2E1095AC76C}"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8"/>
            <a:ext cx="80264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F527416D-BA49-49ED-A647-A5C55072A854}"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87301CFF-4C39-45D1-8916-A4210BE1DF46}"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D475D380-D0EA-44EB-AF7B-91B7D54F5ED5}" type="datetime1">
              <a:rPr lang="en-IN" smtClean="0"/>
            </a:fld>
            <a:endParaRPr lang="en-IN"/>
          </a:p>
        </p:txBody>
      </p:sp>
      <p:sp>
        <p:nvSpPr>
          <p:cNvPr id="5" name="Footer Placeholder 4"/>
          <p:cNvSpPr>
            <a:spLocks noGrp="1"/>
          </p:cNvSpPr>
          <p:nvPr>
            <p:ph type="ftr" sz="quarter" idx="11"/>
          </p:nvPr>
        </p:nvSpPr>
        <p:spPr/>
        <p:txBody>
          <a:bodyPr/>
          <a:p>
            <a:endParaRPr lang="en-IN"/>
          </a:p>
        </p:txBody>
      </p:sp>
      <p:sp>
        <p:nvSpPr>
          <p:cNvPr id="6" name="Slide Number Placeholder 5"/>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0"/>
            <a:ext cx="5384800" cy="4525963"/>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0655E0D9-A6AE-4CEB-9806-E004002494EE}" type="datetime1">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A6EBB57E-AFC0-48EB-A855-79E7CB1CF184}" type="datetime1">
              <a:rPr lang="en-IN" smtClean="0"/>
            </a:fld>
            <a:endParaRPr lang="en-IN"/>
          </a:p>
        </p:txBody>
      </p:sp>
      <p:sp>
        <p:nvSpPr>
          <p:cNvPr id="8" name="Footer Placeholder 7"/>
          <p:cNvSpPr>
            <a:spLocks noGrp="1"/>
          </p:cNvSpPr>
          <p:nvPr>
            <p:ph type="ftr" sz="quarter" idx="11"/>
          </p:nvPr>
        </p:nvSpPr>
        <p:spPr/>
        <p:txBody>
          <a:bodyPr/>
          <a:p>
            <a:endParaRPr lang="en-IN"/>
          </a:p>
        </p:txBody>
      </p:sp>
      <p:sp>
        <p:nvSpPr>
          <p:cNvPr id="9" name="Slide Number Placeholder 8"/>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1CE12277-0EDE-49C6-AA1B-A2252152F739}" type="datetime1">
              <a:rPr lang="en-IN" smtClean="0"/>
            </a:fld>
            <a:endParaRPr lang="en-IN"/>
          </a:p>
        </p:txBody>
      </p:sp>
      <p:sp>
        <p:nvSpPr>
          <p:cNvPr id="4" name="Footer Placeholder 3"/>
          <p:cNvSpPr>
            <a:spLocks noGrp="1"/>
          </p:cNvSpPr>
          <p:nvPr>
            <p:ph type="ftr" sz="quarter" idx="11"/>
          </p:nvPr>
        </p:nvSpPr>
        <p:spPr/>
        <p:txBody>
          <a:bodyPr/>
          <a:p>
            <a:endParaRPr lang="en-IN"/>
          </a:p>
        </p:txBody>
      </p:sp>
      <p:sp>
        <p:nvSpPr>
          <p:cNvPr id="5" name="Slide Number Placeholder 4"/>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176FF631-286D-4E1E-8EDC-555FBB0BB7BA}" type="datetime1">
              <a:rPr lang="en-IN" smtClean="0"/>
            </a:fld>
            <a:endParaRPr lang="en-IN"/>
          </a:p>
        </p:txBody>
      </p:sp>
      <p:sp>
        <p:nvSpPr>
          <p:cNvPr id="3" name="Footer Placeholder 2"/>
          <p:cNvSpPr>
            <a:spLocks noGrp="1"/>
          </p:cNvSpPr>
          <p:nvPr>
            <p:ph type="ftr" sz="quarter" idx="11"/>
          </p:nvPr>
        </p:nvSpPr>
        <p:spPr/>
        <p:txBody>
          <a:bodyPr/>
          <a:p>
            <a:endParaRPr lang="en-IN"/>
          </a:p>
        </p:txBody>
      </p:sp>
      <p:sp>
        <p:nvSpPr>
          <p:cNvPr id="4" name="Slide Number Placeholder 3"/>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203BECE2-AAD2-4860-AD62-0DA4728B3E2B}" type="datetime1">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1E32ADF9-8FBF-4BD5-B402-755B42787391}" type="datetime1">
              <a:rPr lang="en-IN" smtClean="0"/>
            </a:fld>
            <a:endParaRPr lang="en-IN"/>
          </a:p>
        </p:txBody>
      </p:sp>
      <p:sp>
        <p:nvSpPr>
          <p:cNvPr id="6" name="Footer Placeholder 5"/>
          <p:cNvSpPr>
            <a:spLocks noGrp="1"/>
          </p:cNvSpPr>
          <p:nvPr>
            <p:ph type="ftr" sz="quarter" idx="11"/>
          </p:nvPr>
        </p:nvSpPr>
        <p:spPr/>
        <p:txBody>
          <a:bodyPr/>
          <a:p>
            <a:endParaRPr lang="en-IN"/>
          </a:p>
        </p:txBody>
      </p:sp>
      <p:sp>
        <p:nvSpPr>
          <p:cNvPr id="7" name="Slide Number Placeholder 6"/>
          <p:cNvSpPr>
            <a:spLocks noGrp="1"/>
          </p:cNvSpPr>
          <p:nvPr>
            <p:ph type="sldNum" sz="quarter" idx="12"/>
          </p:nvPr>
        </p:nvSpPr>
        <p:spPr/>
        <p:txBody>
          <a:bodyPr/>
          <a:p>
            <a:fld id="{18B5B5CC-B497-4C21-9B03-93329B75B0A8}" type="slidenum">
              <a:rPr lang="en-IN" smtClean="0"/>
            </a:fld>
            <a:endParaRPr lang="en-IN"/>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ChangeArrowheads="1"/>
          </p:cNvSpPr>
          <p:nvPr/>
        </p:nvSpPr>
        <p:spPr bwMode="auto">
          <a:xfrm>
            <a:off x="2117" y="333375"/>
            <a:ext cx="12192000" cy="1009650"/>
          </a:xfrm>
          <a:prstGeom prst="rect">
            <a:avLst/>
          </a:prstGeom>
          <a:gradFill rotWithShape="0">
            <a:gsLst>
              <a:gs pos="0">
                <a:schemeClr val="bg2">
                  <a:gamma/>
                  <a:tint val="0"/>
                  <a:invGamma/>
                </a:schemeClr>
              </a:gs>
              <a:gs pos="100000">
                <a:schemeClr val="bg2">
                  <a:alpha val="53999"/>
                </a:schemeClr>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smtClean="0">
              <a:ln>
                <a:noFill/>
              </a:ln>
              <a:solidFill>
                <a:schemeClr val="tx1"/>
              </a:solidFill>
              <a:effectLst/>
              <a:uLnTx/>
              <a:uFillTx/>
              <a:latin typeface="Arial" panose="020B0604020202020204" pitchFamily="34" charset="0"/>
              <a:ea typeface="SimSun" panose="02010600030101010101" pitchFamily="2" charset="-122"/>
              <a:cs typeface="+mn-cs"/>
            </a:endParaRPr>
          </a:p>
        </p:txBody>
      </p:sp>
      <p:pic>
        <p:nvPicPr>
          <p:cNvPr id="1027" name="Picture 3" descr="关系图"/>
          <p:cNvPicPr>
            <a:picLocks noChangeAspect="1"/>
          </p:cNvPicPr>
          <p:nvPr/>
        </p:nvPicPr>
        <p:blipFill>
          <a:blip r:embed="rId12"/>
          <a:srcRect t="1094" r="8122" b="13318"/>
          <a:stretch>
            <a:fillRect/>
          </a:stretch>
        </p:blipFill>
        <p:spPr>
          <a:xfrm>
            <a:off x="7730067" y="4438650"/>
            <a:ext cx="4453467" cy="2333625"/>
          </a:xfrm>
          <a:prstGeom prst="rect">
            <a:avLst/>
          </a:prstGeom>
          <a:noFill/>
          <a:ln w="9525">
            <a:noFill/>
          </a:ln>
        </p:spPr>
      </p:pic>
      <p:sp>
        <p:nvSpPr>
          <p:cNvPr id="1028" name="Rectangle 4"/>
          <p:cNvSpPr/>
          <p:nvPr>
            <p:ph type="title"/>
          </p:nvPr>
        </p:nvSpPr>
        <p:spPr>
          <a:xfrm>
            <a:off x="609600" y="274638"/>
            <a:ext cx="10972800" cy="1143000"/>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9" name="Rectangle 5"/>
          <p:cNvSpPr/>
          <p:nvPr>
            <p:ph type="body" idx="1"/>
          </p:nvPr>
        </p:nvSpPr>
        <p:spPr>
          <a:xfrm>
            <a:off x="609600" y="1600200"/>
            <a:ext cx="10972800" cy="4525963"/>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30" name="Rectangle 6"/>
          <p:cNvSpPr>
            <a:spLocks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767B2C69-926A-4DD9-9F57-C57506079326}" type="datetime1">
              <a:rPr lang="en-IN" smtClean="0"/>
            </a:fld>
            <a:endParaRPr lang="en-IN"/>
          </a:p>
        </p:txBody>
      </p:sp>
      <p:sp>
        <p:nvSpPr>
          <p:cNvPr id="1031" name="Rectangle 7"/>
          <p:cNvSpPr>
            <a:spLocks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IN"/>
          </a:p>
        </p:txBody>
      </p:sp>
      <p:sp>
        <p:nvSpPr>
          <p:cNvPr id="1032" name="Rectangle 8"/>
          <p:cNvSpPr>
            <a:spLocks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18B5B5CC-B497-4C21-9B03-93329B75B0A8}"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9" presetClass="entr" presetSubtype="0" fill="hold" grpId="0"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ppt_x</p:attrName>
                                        </p:attrNameLst>
                                      </p:cBhvr>
                                      <p:tavLst>
                                        <p:tav tm="0">
                                          <p:val>
                                            <p:strVal val="#ppt_x-.2"/>
                                          </p:val>
                                        </p:tav>
                                        <p:tav tm="100000">
                                          <p:val>
                                            <p:strVal val="#ppt_x"/>
                                          </p:val>
                                        </p:tav>
                                      </p:tavLst>
                                    </p:anim>
                                    <p:anim calcmode="lin" valueType="num">
                                      <p:cBhvr>
                                        <p:cTn id="8" dur="1000" fill="hold"/>
                                        <p:tgtEl>
                                          <p:spTgt spid="102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026"/>
                                        </p:tgtEl>
                                      </p:cBhvr>
                                    </p:animEffect>
                                  </p:childTnLst>
                                </p:cTn>
                              </p:par>
                              <p:par>
                                <p:cTn id="10" presetID="29" presetClass="entr" presetSubtype="0" fill="hold" grpId="0" nodeType="withEffect">
                                  <p:stCondLst>
                                    <p:cond delay="0"/>
                                  </p:stCondLst>
                                  <p:childTnLst>
                                    <p:set>
                                      <p:cBhvr>
                                        <p:cTn id="11" dur="1" fill="hold">
                                          <p:stCondLst>
                                            <p:cond delay="0"/>
                                          </p:stCondLst>
                                        </p:cTn>
                                        <p:tgtEl>
                                          <p:spTgt spid="1028"/>
                                        </p:tgtEl>
                                        <p:attrNameLst>
                                          <p:attrName>style.visibility</p:attrName>
                                        </p:attrNameLst>
                                      </p:cBhvr>
                                      <p:to>
                                        <p:strVal val="visible"/>
                                      </p:to>
                                    </p:set>
                                    <p:anim calcmode="lin" valueType="num">
                                      <p:cBhvr>
                                        <p:cTn id="12" dur="1000" fill="hold"/>
                                        <p:tgtEl>
                                          <p:spTgt spid="1028"/>
                                        </p:tgtEl>
                                        <p:attrNameLst>
                                          <p:attrName>ppt_x</p:attrName>
                                        </p:attrNameLst>
                                      </p:cBhvr>
                                      <p:tavLst>
                                        <p:tav tm="0">
                                          <p:val>
                                            <p:strVal val="#ppt_x-.2"/>
                                          </p:val>
                                        </p:tav>
                                        <p:tav tm="100000">
                                          <p:val>
                                            <p:strVal val="#ppt_x"/>
                                          </p:val>
                                        </p:tav>
                                      </p:tavLst>
                                    </p:anim>
                                    <p:anim calcmode="lin" valueType="num">
                                      <p:cBhvr>
                                        <p:cTn id="13" dur="1000" fill="hold"/>
                                        <p:tgtEl>
                                          <p:spTgt spid="102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 grpId="0" bldLvl="0" animBg="1"/>
      <p:bldP spid="1028" grpId="0" bldLvl="0"/>
    </p:bldLst>
  </p:timing>
  <p:hf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image" Target="../media/image12.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39611" y="2128736"/>
            <a:ext cx="11529646" cy="1773809"/>
          </a:xfrm>
        </p:spPr>
        <p:txBody>
          <a:bodyPr>
            <a:normAutofit fontScale="90000"/>
          </a:bodyPr>
          <a:lstStyle/>
          <a:p>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Presentation on</a:t>
            </a:r>
            <a:br>
              <a:rPr lang="en-US" sz="4200" dirty="0"/>
            </a:br>
            <a:r>
              <a:rPr lang="en-US" sz="4400" b="1" dirty="0">
                <a:solidFill>
                  <a:schemeClr val="accent2"/>
                </a:solidFill>
              </a:rPr>
              <a:t>Advanced Gas Leak Prevention with Smart</a:t>
            </a:r>
            <a:r>
              <a:rPr lang="en-IN" altLang="en-US" sz="4400" b="1" dirty="0">
                <a:solidFill>
                  <a:schemeClr val="accent2"/>
                </a:solidFill>
              </a:rPr>
              <a:t> </a:t>
            </a:r>
            <a:r>
              <a:rPr lang="en-US" sz="4400" b="1" dirty="0">
                <a:solidFill>
                  <a:schemeClr val="accent2"/>
                </a:solidFill>
              </a:rPr>
              <a:t>Sensor Network</a:t>
            </a:r>
            <a:endParaRPr lang="en-US" sz="4400" b="1" dirty="0">
              <a:solidFill>
                <a:schemeClr val="accent2"/>
              </a:solidFill>
            </a:endParaRPr>
          </a:p>
        </p:txBody>
      </p:sp>
      <p:sp>
        <p:nvSpPr>
          <p:cNvPr id="3" name="Subtitle 2"/>
          <p:cNvSpPr>
            <a:spLocks noGrp="1"/>
          </p:cNvSpPr>
          <p:nvPr>
            <p:ph type="subTitle" idx="1"/>
          </p:nvPr>
        </p:nvSpPr>
        <p:spPr>
          <a:xfrm>
            <a:off x="958215" y="4668520"/>
            <a:ext cx="10276205" cy="1988820"/>
          </a:xfrm>
        </p:spPr>
        <p:txBody>
          <a:bodyPr>
            <a:normAutofit fontScale="70000" lnSpcReduction="20000"/>
          </a:bodyPr>
          <a:lstStyle/>
          <a:p>
            <a:pPr marL="3657600" lvl="8" indent="0">
              <a:buNone/>
            </a:pPr>
            <a:endParaRPr lang="en-US" sz="1985" dirty="0">
              <a:latin typeface="Times New Roman" panose="02020603050405020304" pitchFamily="18" charset="0"/>
              <a:cs typeface="Times New Roman" panose="02020603050405020304" pitchFamily="18" charset="0"/>
            </a:endParaRPr>
          </a:p>
          <a:p>
            <a:pPr>
              <a:lnSpc>
                <a:spcPct val="120000"/>
              </a:lnSpc>
            </a:pPr>
            <a:r>
              <a:rPr lang="en-US" altLang="en-US" sz="4235" b="1" dirty="0">
                <a:latin typeface="Times New Roman" panose="02020603050405020304" pitchFamily="18" charset="0"/>
                <a:cs typeface="Times New Roman" panose="02020603050405020304" pitchFamily="18" charset="0"/>
              </a:rPr>
              <a:t>Presenter name:</a:t>
            </a:r>
            <a:r>
              <a:rPr lang="en-IN" altLang="en-US" sz="4235" b="1" dirty="0">
                <a:latin typeface="Times New Roman" panose="02020603050405020304" pitchFamily="18" charset="0"/>
                <a:cs typeface="Times New Roman" panose="02020603050405020304" pitchFamily="18" charset="0"/>
              </a:rPr>
              <a:t> Mayuri Tambe</a:t>
            </a:r>
            <a:r>
              <a:rPr lang="en-US" sz="4235" dirty="0">
                <a:latin typeface="Times New Roman" panose="02020603050405020304" pitchFamily="18" charset="0"/>
                <a:cs typeface="Times New Roman" panose="02020603050405020304" pitchFamily="18" charset="0"/>
              </a:rPr>
              <a:t>.</a:t>
            </a:r>
            <a:endParaRPr lang="en-IN" sz="4235" dirty="0">
              <a:latin typeface="Times New Roman" panose="02020603050405020304" pitchFamily="18" charset="0"/>
              <a:cs typeface="Times New Roman" panose="02020603050405020304" pitchFamily="18" charset="0"/>
            </a:endParaRPr>
          </a:p>
          <a:p>
            <a:pPr>
              <a:lnSpc>
                <a:spcPct val="120000"/>
              </a:lnSpc>
            </a:pPr>
            <a:r>
              <a:rPr lang="en-US" sz="4200" b="1" dirty="0">
                <a:latin typeface="Times New Roman" panose="02020603050405020304" pitchFamily="18" charset="0"/>
                <a:cs typeface="Times New Roman" panose="02020603050405020304" pitchFamily="18" charset="0"/>
              </a:rPr>
              <a:t>Affiliation: </a:t>
            </a:r>
            <a:r>
              <a:rPr lang="en-US" sz="4200" dirty="0">
                <a:latin typeface="Times New Roman" panose="02020603050405020304" pitchFamily="18" charset="0"/>
                <a:cs typeface="Times New Roman" panose="02020603050405020304" pitchFamily="18" charset="0"/>
              </a:rPr>
              <a:t>Jain College of Engineering and Research, Belagavi</a:t>
            </a:r>
            <a:r>
              <a:rPr lang="en-IN" altLang="en-US" sz="4200" dirty="0">
                <a:latin typeface="Times New Roman" panose="02020603050405020304" pitchFamily="18" charset="0"/>
                <a:cs typeface="Times New Roman" panose="02020603050405020304" pitchFamily="18" charset="0"/>
              </a:rPr>
              <a:t>.</a:t>
            </a:r>
            <a:endParaRPr lang="en-IN" altLang="en-US" sz="4200" dirty="0">
              <a:latin typeface="Times New Roman" panose="02020603050405020304" pitchFamily="18" charset="0"/>
              <a:cs typeface="Times New Roman" panose="02020603050405020304" pitchFamily="18" charset="0"/>
            </a:endParaRPr>
          </a:p>
          <a:p>
            <a:pPr>
              <a:lnSpc>
                <a:spcPct val="120000"/>
              </a:lnSpc>
            </a:pPr>
            <a:endParaRPr lang="en-IN" altLang="en-US" sz="4200" dirty="0">
              <a:latin typeface="Times New Roman" panose="02020603050405020304" pitchFamily="18" charset="0"/>
              <a:cs typeface="Times New Roman" panose="02020603050405020304" pitchFamily="18" charset="0"/>
            </a:endParaRPr>
          </a:p>
          <a:p>
            <a:endParaRPr lang="en-US" sz="257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92438" y="912444"/>
            <a:ext cx="1422973" cy="1283607"/>
          </a:xfrm>
          <a:prstGeom prst="rect">
            <a:avLst/>
          </a:prstGeom>
        </p:spPr>
      </p:pic>
      <p:sp>
        <p:nvSpPr>
          <p:cNvPr id="4" name="Slide Number Placeholder 3"/>
          <p:cNvSpPr>
            <a:spLocks noGrp="1"/>
          </p:cNvSpPr>
          <p:nvPr>
            <p:ph type="sldNum" sz="quarter" idx="4"/>
          </p:nvPr>
        </p:nvSpPr>
        <p:spPr/>
        <p:txBody>
          <a:bodyPr/>
          <a:lstStyle/>
          <a:p>
            <a:fld id="{18B5B5CC-B497-4C21-9B03-93329B75B0A8}" type="slidenum">
              <a:rPr lang="en-IN" smtClean="0"/>
            </a:fld>
            <a:endParaRPr lang="en-IN"/>
          </a:p>
        </p:txBody>
      </p:sp>
      <p:sp>
        <p:nvSpPr>
          <p:cNvPr id="7" name="Date Placeholder 6"/>
          <p:cNvSpPr>
            <a:spLocks noGrp="1"/>
          </p:cNvSpPr>
          <p:nvPr>
            <p:ph type="dt" sz="half" idx="2"/>
          </p:nvPr>
        </p:nvSpPr>
        <p:spPr/>
        <p:txBody>
          <a:bodyPr/>
          <a:lstStyle/>
          <a:p>
            <a:endParaRPr lang="en-IN" sz="2000" b="1" dirty="0">
              <a:solidFill>
                <a:srgbClr val="0070C0"/>
              </a:solidFill>
            </a:endParaRPr>
          </a:p>
        </p:txBody>
      </p:sp>
      <p:cxnSp>
        <p:nvCxnSpPr>
          <p:cNvPr id="11" name="Straight Connector 10"/>
          <p:cNvCxnSpPr/>
          <p:nvPr/>
        </p:nvCxnSpPr>
        <p:spPr>
          <a:xfrm>
            <a:off x="0" y="2382365"/>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 Box 7"/>
          <p:cNvSpPr txBox="1"/>
          <p:nvPr/>
        </p:nvSpPr>
        <p:spPr>
          <a:xfrm>
            <a:off x="5668010" y="4101465"/>
            <a:ext cx="520065" cy="368300"/>
          </a:xfrm>
          <a:prstGeom prst="rect">
            <a:avLst/>
          </a:prstGeom>
          <a:noFill/>
        </p:spPr>
        <p:txBody>
          <a:bodyPr wrap="square" rtlCol="0">
            <a:spAutoFit/>
          </a:bodyPr>
          <a:p>
            <a:r>
              <a:rPr lang="en-IN" altLang="en-US"/>
              <a:t> By</a:t>
            </a:r>
            <a:endParaRPr lang="en-I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8B5B5CC-B497-4C21-9B03-93329B75B0A8}" type="slidenum">
              <a:rPr lang="en-IN" smtClean="0"/>
            </a:fld>
            <a:endParaRPr lang="en-IN"/>
          </a:p>
        </p:txBody>
      </p:sp>
      <p:sp>
        <p:nvSpPr>
          <p:cNvPr id="9" name="Title 8"/>
          <p:cNvSpPr>
            <a:spLocks noGrp="1"/>
          </p:cNvSpPr>
          <p:nvPr>
            <p:ph type="title"/>
          </p:nvPr>
        </p:nvSpPr>
        <p:spPr>
          <a:xfrm>
            <a:off x="1676400" y="71120"/>
            <a:ext cx="10515600" cy="915670"/>
          </a:xfrm>
        </p:spPr>
        <p:txBody>
          <a:bodyPr>
            <a:normAutofit/>
          </a:bodyPr>
          <a:lstStyle/>
          <a:p>
            <a:r>
              <a:rPr lang="en-IN" b="1" dirty="0">
                <a:latin typeface="Times New Roman" panose="02020603050405020304" pitchFamily="18" charset="0"/>
                <a:cs typeface="Times New Roman" panose="02020603050405020304" pitchFamily="18" charset="0"/>
              </a:rPr>
              <a:t>Results And Discussion</a:t>
            </a:r>
            <a:endParaRPr lang="en-IN" b="1" dirty="0">
              <a:latin typeface="Times New Roman" panose="02020603050405020304" pitchFamily="18" charset="0"/>
              <a:cs typeface="Times New Roman" panose="02020603050405020304" pitchFamily="18" charset="0"/>
            </a:endParaRPr>
          </a:p>
        </p:txBody>
      </p:sp>
      <p:pic>
        <p:nvPicPr>
          <p:cNvPr id="2" name="Content Placeholder 4"/>
          <p:cNvPicPr>
            <a:picLocks noChangeAspect="1"/>
          </p:cNvPicPr>
          <p:nvPr/>
        </p:nvPicPr>
        <p:blipFill>
          <a:blip r:embed="rId1"/>
          <a:stretch>
            <a:fillRect/>
          </a:stretch>
        </p:blipFill>
        <p:spPr>
          <a:xfrm>
            <a:off x="1194775" y="986473"/>
            <a:ext cx="2384385" cy="2547668"/>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2"/>
          <a:stretch>
            <a:fillRect/>
          </a:stretch>
        </p:blipFill>
        <p:spPr>
          <a:xfrm>
            <a:off x="4080475" y="986473"/>
            <a:ext cx="2338086" cy="254766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3"/>
          <a:stretch>
            <a:fillRect/>
          </a:stretch>
        </p:blipFill>
        <p:spPr>
          <a:xfrm>
            <a:off x="6920006" y="986717"/>
            <a:ext cx="2013995" cy="254766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4"/>
          <a:stretch>
            <a:fillRect/>
          </a:stretch>
        </p:blipFill>
        <p:spPr>
          <a:xfrm>
            <a:off x="9527598" y="986473"/>
            <a:ext cx="1967696" cy="254766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240784" y="3743959"/>
            <a:ext cx="2338086" cy="398780"/>
          </a:xfrm>
          <a:prstGeom prst="rect">
            <a:avLst/>
          </a:prstGeom>
          <a:noFill/>
        </p:spPr>
        <p:txBody>
          <a:bodyPr wrap="square">
            <a:spAutoFit/>
          </a:bodyPr>
          <a:lstStyle/>
          <a:p>
            <a:pPr algn="ctr"/>
            <a:r>
              <a:rPr lang="en-IN" sz="2000" dirty="0">
                <a:latin typeface="Calibri" panose="020F0502020204030204" charset="0"/>
                <a:cs typeface="Calibri" panose="020F0502020204030204" charset="0"/>
              </a:rPr>
              <a:t>Presence of flame</a:t>
            </a:r>
            <a:endParaRPr lang="en-IN" sz="2000" dirty="0">
              <a:latin typeface="Calibri" panose="020F0502020204030204" charset="0"/>
              <a:cs typeface="Calibri" panose="020F0502020204030204" charset="0"/>
            </a:endParaRPr>
          </a:p>
        </p:txBody>
      </p:sp>
      <p:sp>
        <p:nvSpPr>
          <p:cNvPr id="10" name="TextBox 9"/>
          <p:cNvSpPr txBox="1"/>
          <p:nvPr/>
        </p:nvSpPr>
        <p:spPr>
          <a:xfrm>
            <a:off x="4080258" y="3704589"/>
            <a:ext cx="2338086" cy="398780"/>
          </a:xfrm>
          <a:prstGeom prst="rect">
            <a:avLst/>
          </a:prstGeom>
          <a:noFill/>
        </p:spPr>
        <p:txBody>
          <a:bodyPr wrap="square">
            <a:spAutoFit/>
          </a:bodyPr>
          <a:lstStyle/>
          <a:p>
            <a:pPr algn="ctr"/>
            <a:r>
              <a:rPr lang="en-IN" sz="2000" dirty="0">
                <a:latin typeface="Calibri" panose="020F0502020204030204" charset="0"/>
                <a:cs typeface="Calibri" panose="020F0502020204030204" charset="0"/>
              </a:rPr>
              <a:t>Absence of flame</a:t>
            </a:r>
            <a:endParaRPr lang="en-IN" sz="2000" dirty="0">
              <a:latin typeface="Calibri" panose="020F0502020204030204" charset="0"/>
              <a:cs typeface="Calibri" panose="020F0502020204030204" charset="0"/>
            </a:endParaRPr>
          </a:p>
        </p:txBody>
      </p:sp>
      <p:sp>
        <p:nvSpPr>
          <p:cNvPr id="11" name="TextBox 10"/>
          <p:cNvSpPr txBox="1"/>
          <p:nvPr/>
        </p:nvSpPr>
        <p:spPr>
          <a:xfrm>
            <a:off x="6842086" y="3704466"/>
            <a:ext cx="2105063" cy="398780"/>
          </a:xfrm>
          <a:prstGeom prst="rect">
            <a:avLst/>
          </a:prstGeom>
          <a:noFill/>
        </p:spPr>
        <p:txBody>
          <a:bodyPr wrap="square">
            <a:spAutoFit/>
          </a:bodyPr>
          <a:lstStyle/>
          <a:p>
            <a:pPr algn="ctr"/>
            <a:r>
              <a:rPr lang="en-IN" sz="2000" b="0" i="0" u="none" strike="noStrike" baseline="0" dirty="0">
                <a:solidFill>
                  <a:srgbClr val="000000"/>
                </a:solidFill>
                <a:latin typeface="Calibri" panose="020F0502020204030204" charset="0"/>
                <a:cs typeface="Calibri" panose="020F0502020204030204" charset="0"/>
              </a:rPr>
              <a:t>No Leakage of LPG</a:t>
            </a:r>
            <a:r>
              <a:rPr lang="en-IN" sz="1800" b="0" i="0" u="none" strike="noStrike" baseline="0" dirty="0">
                <a:solidFill>
                  <a:srgbClr val="000000"/>
                </a:solidFill>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527598" y="3727137"/>
            <a:ext cx="1967696" cy="398780"/>
          </a:xfrm>
          <a:prstGeom prst="rect">
            <a:avLst/>
          </a:prstGeom>
          <a:noFill/>
        </p:spPr>
        <p:txBody>
          <a:bodyPr wrap="square">
            <a:spAutoFit/>
          </a:bodyPr>
          <a:lstStyle/>
          <a:p>
            <a:pPr algn="ctr"/>
            <a:r>
              <a:rPr lang="en-IN" sz="2000" dirty="0">
                <a:latin typeface="Calibri" panose="020F0502020204030204" charset="0"/>
                <a:cs typeface="Calibri" panose="020F0502020204030204" charset="0"/>
              </a:rPr>
              <a:t>Leakage of LPG</a:t>
            </a:r>
            <a:endParaRPr lang="en-IN" sz="2000" dirty="0">
              <a:latin typeface="Calibri" panose="020F0502020204030204" charset="0"/>
              <a:cs typeface="Calibri" panose="020F0502020204030204" charset="0"/>
            </a:endParaRPr>
          </a:p>
        </p:txBody>
      </p:sp>
      <p:pic>
        <p:nvPicPr>
          <p:cNvPr id="13" name="Picture 12"/>
          <p:cNvPicPr>
            <a:picLocks noChangeAspect="1"/>
          </p:cNvPicPr>
          <p:nvPr/>
        </p:nvPicPr>
        <p:blipFill>
          <a:blip r:embed="rId5"/>
          <a:stretch>
            <a:fillRect/>
          </a:stretch>
        </p:blipFill>
        <p:spPr>
          <a:xfrm>
            <a:off x="2116496" y="4153166"/>
            <a:ext cx="1768072" cy="2466405"/>
          </a:xfrm>
          <a:prstGeom prst="rect">
            <a:avLst/>
          </a:prstGeom>
          <a:ln>
            <a:noFill/>
          </a:ln>
          <a:effectLst>
            <a:outerShdw blurRad="292100" dist="139700" dir="2700000" algn="tl" rotWithShape="0">
              <a:srgbClr val="333333">
                <a:alpha val="65000"/>
              </a:srgbClr>
            </a:outerShdw>
          </a:effectLst>
        </p:spPr>
      </p:pic>
      <p:pic>
        <p:nvPicPr>
          <p:cNvPr id="14" name="Picture 13"/>
          <p:cNvPicPr>
            <a:picLocks noChangeAspect="1"/>
          </p:cNvPicPr>
          <p:nvPr/>
        </p:nvPicPr>
        <p:blipFill>
          <a:blip r:embed="rId6"/>
          <a:stretch>
            <a:fillRect/>
          </a:stretch>
        </p:blipFill>
        <p:spPr>
          <a:xfrm>
            <a:off x="6842185" y="4126234"/>
            <a:ext cx="1557870" cy="2466406"/>
          </a:xfrm>
          <a:prstGeom prst="rect">
            <a:avLst/>
          </a:prstGeom>
          <a:ln>
            <a:noFill/>
          </a:ln>
          <a:effectLst>
            <a:outerShdw blurRad="292100" dist="139700" dir="2700000" algn="tl" rotWithShape="0">
              <a:srgbClr val="333333">
                <a:alpha val="65000"/>
              </a:srgbClr>
            </a:outerShdw>
          </a:effectLst>
        </p:spPr>
      </p:pic>
      <p:sp>
        <p:nvSpPr>
          <p:cNvPr id="15" name="TextBox 14"/>
          <p:cNvSpPr txBox="1"/>
          <p:nvPr/>
        </p:nvSpPr>
        <p:spPr>
          <a:xfrm>
            <a:off x="1764030" y="6520180"/>
            <a:ext cx="2472055" cy="337820"/>
          </a:xfrm>
          <a:prstGeom prst="rect">
            <a:avLst/>
          </a:prstGeom>
          <a:noFill/>
        </p:spPr>
        <p:txBody>
          <a:bodyPr wrap="square">
            <a:noAutofit/>
          </a:bodyPr>
          <a:lstStyle/>
          <a:p>
            <a:r>
              <a:rPr lang="en-IN" sz="2000" b="0" i="0" u="none" strike="noStrike" baseline="0" dirty="0">
                <a:solidFill>
                  <a:schemeClr val="tx1"/>
                </a:solidFill>
                <a:latin typeface="Calibri" panose="020F0502020204030204" charset="0"/>
                <a:cs typeface="Calibri" panose="020F0502020204030204" charset="0"/>
              </a:rPr>
              <a:t>Notification at 6:40</a:t>
            </a:r>
            <a:r>
              <a:rPr lang="en-IN" sz="2000" b="0" i="0" u="none" strike="noStrike" baseline="0" dirty="0">
                <a:solidFill>
                  <a:srgbClr val="000000"/>
                </a:solidFill>
                <a:latin typeface="Calibri" panose="020F0502020204030204" charset="0"/>
                <a:cs typeface="Calibri" panose="020F0502020204030204" charset="0"/>
              </a:rPr>
              <a:t> </a:t>
            </a:r>
            <a:endParaRPr lang="en-IN" sz="2000" b="0" i="0" u="none" strike="noStrike" baseline="0" dirty="0">
              <a:solidFill>
                <a:srgbClr val="000000"/>
              </a:solidFill>
              <a:latin typeface="Calibri" panose="020F0502020204030204" charset="0"/>
              <a:cs typeface="Calibri" panose="020F0502020204030204" charset="0"/>
            </a:endParaRPr>
          </a:p>
        </p:txBody>
      </p:sp>
      <p:sp>
        <p:nvSpPr>
          <p:cNvPr id="16" name="TextBox 15"/>
          <p:cNvSpPr txBox="1"/>
          <p:nvPr/>
        </p:nvSpPr>
        <p:spPr>
          <a:xfrm>
            <a:off x="6505575" y="6520180"/>
            <a:ext cx="2842895" cy="264795"/>
          </a:xfrm>
          <a:prstGeom prst="rect">
            <a:avLst/>
          </a:prstGeom>
          <a:noFill/>
        </p:spPr>
        <p:txBody>
          <a:bodyPr wrap="square">
            <a:noAutofit/>
          </a:bodyPr>
          <a:lstStyle/>
          <a:p>
            <a:r>
              <a:rPr lang="en-IN" sz="2000" b="0" i="0" u="none" strike="noStrike" baseline="0" dirty="0">
                <a:solidFill>
                  <a:srgbClr val="000000"/>
                </a:solidFill>
                <a:latin typeface="Calibri" panose="020F0502020204030204" charset="0"/>
                <a:cs typeface="Calibri" panose="020F0502020204030204" charset="0"/>
              </a:rPr>
              <a:t>Notification at 6:45</a:t>
            </a:r>
            <a:r>
              <a:rPr lang="en-IN" sz="1800" b="0" i="0" u="none" strike="noStrike" baseline="0" dirty="0">
                <a:solidFill>
                  <a:srgbClr val="000000"/>
                </a:solidFill>
                <a:latin typeface="Times New Roman" panose="02020603050405020304" pitchFamily="18" charset="0"/>
              </a:rPr>
              <a:t> </a:t>
            </a:r>
            <a:endParaRPr lang="en-IN" dirty="0"/>
          </a:p>
        </p:txBody>
      </p:sp>
      <p:sp>
        <p:nvSpPr>
          <p:cNvPr id="17"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7"/>
          <p:cNvSpPr>
            <a:spLocks noGrp="1" noRot="1" noChangeAspect="1" noMove="1" noResize="1" noEditPoints="1" noAdjustHandles="1" noChangeArrowheads="1" noChangeShapeType="1" noTextEdit="1"/>
          </p:cNvSpPr>
          <p:nvPr/>
        </p:nvSpPr>
        <p:spPr bwMode="ltGray">
          <a:xfrm>
            <a:off x="635" y="58420"/>
            <a:ext cx="12192000" cy="6800215"/>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8764" y="435403"/>
            <a:ext cx="10515600" cy="852846"/>
          </a:xfrm>
        </p:spPr>
        <p:txBody>
          <a:bodyPr>
            <a:normAutofit fontScale="90000"/>
          </a:bodyPr>
          <a:lstStyle/>
          <a:p>
            <a:pPr algn="l"/>
            <a:r>
              <a:rPr lang="en-IN" sz="4890" b="1" dirty="0">
                <a:latin typeface="Times New Roman" panose="02020603050405020304" pitchFamily="18" charset="0"/>
                <a:cs typeface="Times New Roman" panose="02020603050405020304" pitchFamily="18" charset="0"/>
              </a:rPr>
              <a:t>Conclusion</a:t>
            </a:r>
            <a:br>
              <a:rPr lang="en-IN" b="1" dirty="0">
                <a:latin typeface="Times New Roman" panose="02020603050405020304" pitchFamily="18" charset="0"/>
                <a:cs typeface="Times New Roman" panose="02020603050405020304" pitchFamily="18" charset="0"/>
              </a:rPr>
            </a:br>
            <a:endParaRPr lang="en-IN" b="1" dirty="0">
              <a:latin typeface="Times New Roman" panose="02020603050405020304" pitchFamily="18" charset="0"/>
              <a:cs typeface="Times New Roman" panose="02020603050405020304" pitchFamily="18" charset="0"/>
            </a:endParaRPr>
          </a:p>
        </p:txBody>
      </p:sp>
      <p:cxnSp>
        <p:nvCxnSpPr>
          <p:cNvPr id="10" name="Straight Connector 9"/>
          <p:cNvCxnSpPr>
            <a:cxnSpLocks noGrp="1" noRot="1" noChangeAspect="1" noMove="1" noResize="1" noEditPoints="1" noAdjustHandles="1" noChangeArrowheads="1" noChangeShapeType="1"/>
          </p:cNvCxnSpPr>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633730" y="1070610"/>
            <a:ext cx="10660380" cy="1774190"/>
          </a:xfrm>
        </p:spPr>
        <p:txBody>
          <a:bodyPr>
            <a:noAutofit/>
          </a:bodyPr>
          <a:lstStyle/>
          <a:p>
            <a:pPr algn="just">
              <a:buFont typeface="Wingdings" panose="05000000000000000000" pitchFamily="2" charset="2"/>
              <a:buChar char="q"/>
            </a:pPr>
            <a:r>
              <a:rPr lang="en-US" sz="2000" dirty="0">
                <a:latin typeface="Calibri" panose="020F0502020204030204" charset="0"/>
                <a:cs typeface="Calibri" panose="020F0502020204030204" charset="0"/>
              </a:rPr>
              <a:t>In this documentation, we focus on designing a prototype for an IoT-based Smart detection system for gas leakage. </a:t>
            </a:r>
            <a:endParaRPr lang="en-US" sz="2000" dirty="0">
              <a:latin typeface="Calibri" panose="020F0502020204030204" charset="0"/>
              <a:cs typeface="Calibri" panose="020F0502020204030204" charset="0"/>
            </a:endParaRPr>
          </a:p>
          <a:p>
            <a:pPr marL="0" indent="0" algn="just">
              <a:buFont typeface="Wingdings" panose="05000000000000000000" pitchFamily="2" charset="2"/>
              <a:buNone/>
            </a:pPr>
            <a:endParaRPr lang="en-US" sz="2000" dirty="0">
              <a:latin typeface="Calibri" panose="020F0502020204030204" charset="0"/>
              <a:cs typeface="Calibri" panose="020F0502020204030204" charset="0"/>
            </a:endParaRPr>
          </a:p>
          <a:p>
            <a:pPr algn="just">
              <a:buFont typeface="Wingdings" panose="05000000000000000000" pitchFamily="2" charset="2"/>
              <a:buChar char="q"/>
            </a:pPr>
            <a:r>
              <a:rPr lang="en-US" sz="2000" dirty="0">
                <a:latin typeface="Calibri" panose="020F0502020204030204" charset="0"/>
                <a:cs typeface="Calibri" panose="020F0502020204030204" charset="0"/>
              </a:rPr>
              <a:t>This gas emanation system has a broad scope of applications, including household safety and various industries. </a:t>
            </a:r>
            <a:endParaRPr lang="en-US" sz="2000" dirty="0">
              <a:latin typeface="Calibri" panose="020F0502020204030204" charset="0"/>
              <a:cs typeface="Calibri" panose="020F0502020204030204" charset="0"/>
            </a:endParaRPr>
          </a:p>
          <a:p>
            <a:pPr algn="just">
              <a:buFont typeface="Wingdings" panose="05000000000000000000" pitchFamily="2" charset="2"/>
              <a:buChar char="q"/>
            </a:pPr>
            <a:endParaRPr lang="en-US" sz="2000" dirty="0">
              <a:latin typeface="Calibri" panose="020F0502020204030204" charset="0"/>
              <a:cs typeface="Calibri" panose="020F0502020204030204" charset="0"/>
            </a:endParaRPr>
          </a:p>
          <a:p>
            <a:pPr algn="just">
              <a:buFont typeface="Wingdings" panose="05000000000000000000" pitchFamily="2" charset="2"/>
              <a:buChar char="q"/>
            </a:pPr>
            <a:r>
              <a:rPr lang="en-US" sz="2000" dirty="0">
                <a:latin typeface="Calibri" panose="020F0502020204030204" charset="0"/>
                <a:cs typeface="Calibri" panose="020F0502020204030204" charset="0"/>
              </a:rPr>
              <a:t>The initiative undertaken by us that is used for gas seepage detection is a significant contribution to proactive safety measures, providing valuable insights into the system's performance and its potential impact on preventing gas-related incidents. </a:t>
            </a:r>
            <a:endParaRPr lang="en-US" sz="2000" dirty="0">
              <a:latin typeface="Calibri" panose="020F0502020204030204" charset="0"/>
              <a:cs typeface="Calibri" panose="020F0502020204030204" charset="0"/>
            </a:endParaRPr>
          </a:p>
          <a:p>
            <a:pPr algn="just">
              <a:buFont typeface="Wingdings" panose="05000000000000000000" pitchFamily="2" charset="2"/>
              <a:buChar char="q"/>
            </a:pPr>
            <a:endParaRPr lang="en-US" sz="2000" dirty="0">
              <a:latin typeface="Calibri" panose="020F0502020204030204" charset="0"/>
              <a:cs typeface="Calibri" panose="020F0502020204030204" charset="0"/>
            </a:endParaRPr>
          </a:p>
          <a:p>
            <a:pPr algn="just">
              <a:buFont typeface="Wingdings" panose="05000000000000000000" pitchFamily="2" charset="2"/>
              <a:buChar char="q"/>
            </a:pPr>
            <a:r>
              <a:rPr lang="en-US" sz="2000" dirty="0">
                <a:latin typeface="Calibri" panose="020F0502020204030204" charset="0"/>
                <a:cs typeface="Calibri" panose="020F0502020204030204" charset="0"/>
              </a:rPr>
              <a:t>The system's beneficial effect on safety, along with the recommended improvements, positions a valuable asset for diverse environments.</a:t>
            </a:r>
            <a:endParaRPr lang="en-US" sz="2000" dirty="0">
              <a:latin typeface="Calibri" panose="020F0502020204030204" charset="0"/>
              <a:cs typeface="Calibri" panose="020F0502020204030204" charset="0"/>
            </a:endParaRPr>
          </a:p>
          <a:p>
            <a:pPr algn="just">
              <a:buFont typeface="Wingdings" panose="05000000000000000000" pitchFamily="2" charset="2"/>
              <a:buChar char="q"/>
            </a:pPr>
            <a:endParaRPr lang="en-US" sz="2000" dirty="0">
              <a:latin typeface="Calibri" panose="020F0502020204030204" charset="0"/>
              <a:cs typeface="Calibri" panose="020F0502020204030204" charset="0"/>
            </a:endParaRPr>
          </a:p>
          <a:p>
            <a:pPr algn="just">
              <a:buFont typeface="Wingdings" panose="05000000000000000000" pitchFamily="2" charset="2"/>
              <a:buChar char="q"/>
            </a:pPr>
            <a:r>
              <a:rPr lang="en-US" sz="2000" dirty="0">
                <a:latin typeface="Calibri" panose="020F0502020204030204" charset="0"/>
                <a:cs typeface="Calibri" panose="020F0502020204030204" charset="0"/>
              </a:rPr>
              <a:t>We are committed to continuously evolving this technology to make substantial contributions to the prevention of gas-related incidents and the protection of lives and property. </a:t>
            </a:r>
            <a:endParaRPr lang="en-IN" sz="2000" dirty="0">
              <a:latin typeface="Calibri" panose="020F0502020204030204" charset="0"/>
              <a:cs typeface="Calibri" panose="020F0502020204030204" charset="0"/>
            </a:endParaRPr>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9946"/>
          </a:xfrm>
        </p:spPr>
        <p:txBody>
          <a:bodyPr>
            <a:normAutofit fontScale="90000"/>
          </a:bodyPr>
          <a:lstStyle/>
          <a:p>
            <a:r>
              <a:rPr lang="en-US" sz="4890" b="1" dirty="0">
                <a:latin typeface="Times New Roman" panose="02020603050405020304" pitchFamily="18" charset="0"/>
                <a:cs typeface="Times New Roman" panose="02020603050405020304" pitchFamily="18" charset="0"/>
              </a:rPr>
              <a:t>References</a:t>
            </a:r>
            <a:endParaRPr lang="en-US" sz="489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3400" y="875072"/>
            <a:ext cx="10951028" cy="5846403"/>
          </a:xfrm>
        </p:spPr>
        <p:txBody>
          <a:bodyPr>
            <a:normAutofit/>
          </a:bodyPr>
          <a:lstStyle/>
          <a:p>
            <a:pPr marL="0" indent="0" algn="just">
              <a:buNone/>
            </a:pPr>
            <a:endParaRPr lang="en-IN" sz="2000" kern="100" dirty="0">
              <a:effectLst/>
              <a:latin typeface="Times New Roman" panose="02020603050405020304" pitchFamily="18" charset="0"/>
              <a:ea typeface="Calibri" panose="020F0502020204030204" charset="0"/>
              <a:cs typeface="Times New Roman" panose="02020603050405020304" pitchFamily="18" charset="0"/>
            </a:endParaRPr>
          </a:p>
          <a:p>
            <a:pPr marL="0" indent="0" algn="just">
              <a:buNone/>
              <a:defRPr/>
            </a:pPr>
            <a:endParaRPr lang="en-US" sz="20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charset="0"/>
              <a:cs typeface="Times New Roman" panose="02020603050405020304" pitchFamily="18" charset="0"/>
            </a:endParaRPr>
          </a:p>
          <a:p>
            <a:pPr marL="0" marR="0" lvl="0" indent="0" algn="just"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de-DE" sz="2000" b="0" i="0" u="none" strike="noStrike" kern="1200" cap="none"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
        <p:nvSpPr>
          <p:cNvPr id="6" name="TextBox 5"/>
          <p:cNvSpPr txBox="1"/>
          <p:nvPr/>
        </p:nvSpPr>
        <p:spPr>
          <a:xfrm>
            <a:off x="533400" y="968829"/>
            <a:ext cx="10363200" cy="6463308"/>
          </a:xfrm>
          <a:prstGeom prst="rect">
            <a:avLst/>
          </a:prstGeom>
          <a:noFill/>
        </p:spPr>
        <p:txBody>
          <a:bodyPr wrap="square">
            <a:spAutoFit/>
          </a:bodyPr>
          <a:lstStyle/>
          <a:p>
            <a:r>
              <a:rPr lang="en-US" dirty="0"/>
              <a:t>[1] S. Lakshmi Lavanya, Gas Leakage Detector Using Arduino, IRJET Vol.10, pp.350-353, (2023).</a:t>
            </a:r>
            <a:endParaRPr lang="en-US" dirty="0"/>
          </a:p>
          <a:p>
            <a:endParaRPr lang="en-US" dirty="0"/>
          </a:p>
          <a:p>
            <a:r>
              <a:rPr lang="en-US" dirty="0"/>
              <a:t>[2] Juhi Choudhary, Detection of Gas Leakage and Automatic Alert System using Arduino, SSRN Electronic Journal, pp.263-264, (2019). </a:t>
            </a:r>
            <a:endParaRPr lang="en-US" dirty="0"/>
          </a:p>
          <a:p>
            <a:endParaRPr lang="en-US" dirty="0"/>
          </a:p>
          <a:p>
            <a:r>
              <a:rPr lang="en-US" dirty="0"/>
              <a:t>[3] Prof Babasaheb Jadhav, Sakshi </a:t>
            </a:r>
            <a:r>
              <a:rPr lang="en-US" dirty="0" err="1"/>
              <a:t>Lobote</a:t>
            </a:r>
            <a:r>
              <a:rPr lang="en-US" dirty="0"/>
              <a:t>, Gas Detection System: An innovative solution to domestic leaks and accidents using active window opening system, YMER-ISSN22(12), pp. 137-141, (2023).</a:t>
            </a:r>
            <a:endParaRPr lang="en-US" dirty="0"/>
          </a:p>
          <a:p>
            <a:endParaRPr lang="en-US" dirty="0"/>
          </a:p>
          <a:p>
            <a:r>
              <a:rPr lang="en-US" dirty="0"/>
              <a:t>[4] Neha Chourasia, Sensor-Based Gas Leakage Detector System, IJCRT10(6), pp. 679-685, (2022). </a:t>
            </a:r>
            <a:endParaRPr lang="en-US" dirty="0"/>
          </a:p>
          <a:p>
            <a:endParaRPr lang="en-US" dirty="0"/>
          </a:p>
          <a:p>
            <a:r>
              <a:rPr lang="en-US" dirty="0"/>
              <a:t>[5]Gazi </a:t>
            </a:r>
            <a:r>
              <a:rPr lang="en-US" dirty="0" err="1"/>
              <a:t>Zahirul</a:t>
            </a:r>
            <a:r>
              <a:rPr lang="en-US" dirty="0"/>
              <a:t> Islam, IoT-Based Automatic Gas Leakage Detection and Fire Protection System, Ijim16(21), pp.49-79, (2022). </a:t>
            </a:r>
            <a:endParaRPr lang="en-US" dirty="0"/>
          </a:p>
          <a:p>
            <a:endParaRPr lang="en-US" dirty="0"/>
          </a:p>
          <a:p>
            <a:r>
              <a:rPr lang="en-US" dirty="0"/>
              <a:t>[6]  Dr. Chetana </a:t>
            </a:r>
            <a:r>
              <a:rPr lang="en-US" dirty="0" err="1"/>
              <a:t>Tukkoji</a:t>
            </a:r>
            <a:r>
              <a:rPr lang="en-US" dirty="0"/>
              <a:t>, LPG Gas Leakage Detection Using IoT, IJEAST 4(12), pp.603-609, (2020). </a:t>
            </a:r>
            <a:endParaRPr lang="en-US" dirty="0"/>
          </a:p>
          <a:p>
            <a:endParaRPr lang="en-US" dirty="0"/>
          </a:p>
          <a:p>
            <a:r>
              <a:rPr lang="en-US" dirty="0"/>
              <a:t>[7] . K. </a:t>
            </a:r>
            <a:r>
              <a:rPr lang="en-US" dirty="0" err="1"/>
              <a:t>Manichandana</a:t>
            </a:r>
            <a:r>
              <a:rPr lang="en-US" dirty="0"/>
              <a:t>, Gas Leakage Detection and Smart Alerting, Global Journal of Engineering Science and Researches, pp.24-30, (2018) K. Padma Priya, Smart Gas Cylinder Using Embedded System, IJIREEICE 2(2), pp.958- 962, (2014). </a:t>
            </a:r>
            <a:endParaRPr lang="en-US" dirty="0"/>
          </a:p>
          <a:p>
            <a:endParaRPr lang="en-US" dirty="0"/>
          </a:p>
          <a:p>
            <a:r>
              <a:rPr lang="en-US" dirty="0"/>
              <a:t>[8]. Aakash Parashar, </a:t>
            </a:r>
            <a:r>
              <a:rPr lang="en-US" dirty="0" err="1"/>
              <a:t>Chachal</a:t>
            </a:r>
            <a:r>
              <a:rPr lang="en-US" dirty="0"/>
              <a:t> Rai, IoT-Based Smart Gas Leakage Detection and Alert System, International Conference on Advances in Science &amp; Technology (ICAST2021), pp.1-4</a:t>
            </a:r>
            <a:endParaRPr lang="en-US" dirty="0"/>
          </a:p>
          <a:p>
            <a:endParaRPr lang="en-US" dirty="0"/>
          </a:p>
          <a:p>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vert="horz" lIns="91440" tIns="45720" rIns="91440" bIns="45720" rtlCol="0" anchor="ctr">
            <a:noAutofit/>
          </a:bodyPr>
          <a:lstStyle/>
          <a:p>
            <a:pPr algn="ctr"/>
            <a:r>
              <a:rPr lang="en-US" sz="5400" b="1" dirty="0">
                <a:solidFill>
                  <a:schemeClr val="accent2"/>
                </a:solidFill>
              </a:rPr>
              <a:t>THANK YOU</a:t>
            </a:r>
            <a:endParaRPr lang="en-US" sz="5400" b="1" dirty="0">
              <a:solidFill>
                <a:schemeClr val="accent2"/>
              </a:solidFill>
            </a:endParaRPr>
          </a:p>
        </p:txBody>
      </p:sp>
      <p:cxnSp>
        <p:nvCxnSpPr>
          <p:cNvPr id="12" name="Straight Connector 11"/>
          <p:cNvCxnSpPr>
            <a:cxnSpLocks noGrp="1" noRot="1" noChangeAspect="1" noMove="1" noResize="1" noEditPoints="1" noAdjustHandles="1" noChangeArrowheads="1" noChangeShapeType="1"/>
          </p:cNvCxnSpPr>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cxnSpLocks noGrp="1" noRot="1" noChangeAspect="1" noMove="1" noResize="1" noEditPoints="1" noAdjustHandles="1" noChangeArrowheads="1" noChangeShapeType="1"/>
          </p:cNvCxnSpPr>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18B5B5CC-B497-4C21-9B03-93329B75B0A8}" type="slidenum">
              <a:rPr lang="en-IN" smtClean="0"/>
            </a:fld>
            <a:endParaRPr lang="en-IN"/>
          </a:p>
        </p:txBody>
      </p:sp>
      <p:pic>
        <p:nvPicPr>
          <p:cNvPr id="4" name="Content Placeholder 3"/>
          <p:cNvPicPr>
            <a:picLocks noGrp="1" noChangeAspect="1"/>
          </p:cNvPicPr>
          <p:nvPr>
            <p:ph sz="half" idx="2"/>
          </p:nvPr>
        </p:nvPicPr>
        <p:blipFill>
          <a:blip r:embed="rId1"/>
          <a:stretch>
            <a:fillRect/>
          </a:stretch>
        </p:blipFill>
        <p:spPr>
          <a:xfrm>
            <a:off x="0" y="16510"/>
            <a:ext cx="12192000" cy="6841490"/>
          </a:xfrm>
          <a:prstGeom prst="rect">
            <a:avLst/>
          </a:prstGeom>
        </p:spPr>
      </p:pic>
      <p:sp>
        <p:nvSpPr>
          <p:cNvPr id="7" name="Rectangles 6"/>
          <p:cNvSpPr/>
          <p:nvPr/>
        </p:nvSpPr>
        <p:spPr>
          <a:xfrm>
            <a:off x="-261620" y="3251200"/>
            <a:ext cx="12621895" cy="1198880"/>
          </a:xfrm>
          <a:prstGeom prst="rect">
            <a:avLst/>
          </a:prstGeom>
          <a:solidFill>
            <a:schemeClr val="bg1"/>
          </a:solidFill>
          <a:ln>
            <a:noFill/>
          </a:ln>
        </p:spPr>
        <p:txBody>
          <a:bodyPr wrap="square" rtlCol="0" anchor="t">
            <a:spAutoFit/>
          </a:bodyPr>
          <a:lstStyle/>
          <a:p>
            <a:pPr algn="ctr"/>
            <a:r>
              <a:rPr lang="en-IN" altLang="en-US" sz="7200" b="1">
                <a:solidFill>
                  <a:schemeClr val="tx1"/>
                </a:solidFill>
                <a:effectLst>
                  <a:outerShdw blurRad="38100" dist="19050" dir="2700000" algn="tl" rotWithShape="0">
                    <a:schemeClr val="dk1">
                      <a:alpha val="40000"/>
                    </a:schemeClr>
                  </a:outerShdw>
                </a:effectLst>
              </a:rPr>
              <a:t>THANK YOU</a:t>
            </a:r>
            <a:endParaRPr lang="en-IN"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755117"/>
          </a:xfrm>
        </p:spPr>
        <p:txBody>
          <a:bodyPr>
            <a:normAutofit/>
          </a:bodyPr>
          <a:lstStyle/>
          <a:p>
            <a:r>
              <a:rPr lang="en-US" b="1" dirty="0">
                <a:latin typeface="Times New Roman" panose="02020603050405020304" pitchFamily="18" charset="0"/>
                <a:cs typeface="Times New Roman" panose="02020603050405020304" pitchFamily="18" charset="0"/>
              </a:rPr>
              <a:t>Agenda</a:t>
            </a:r>
            <a:endParaRPr lang="en-IN"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653362" y="1838631"/>
            <a:ext cx="9693063" cy="4827639"/>
          </a:xfrm>
        </p:spPr>
        <p:txBody>
          <a:bodyPr anchor="t">
            <a:normAutofit/>
          </a:bodyPr>
          <a:lstStyle/>
          <a:p>
            <a:pPr algn="just"/>
            <a:r>
              <a:rPr lang="en-US" sz="2900" dirty="0"/>
              <a:t>Introduction </a:t>
            </a:r>
            <a:endParaRPr lang="en-US" sz="2900" dirty="0"/>
          </a:p>
          <a:p>
            <a:pPr algn="just"/>
            <a:r>
              <a:rPr lang="en-IN" altLang="en-US" sz="2900" dirty="0"/>
              <a:t>Literature Survey</a:t>
            </a:r>
            <a:endParaRPr lang="en-US" sz="2900" dirty="0"/>
          </a:p>
          <a:p>
            <a:pPr algn="just"/>
            <a:r>
              <a:rPr lang="en-IN" altLang="en-US" sz="2900" dirty="0"/>
              <a:t>Objectives of Proposed system </a:t>
            </a:r>
            <a:endParaRPr lang="en-US" sz="2900" dirty="0"/>
          </a:p>
          <a:p>
            <a:pPr algn="just"/>
            <a:r>
              <a:rPr lang="en-IN" altLang="en-US" sz="2900" dirty="0"/>
              <a:t>Material Specifications</a:t>
            </a:r>
            <a:endParaRPr lang="en-US" sz="2900" dirty="0"/>
          </a:p>
          <a:p>
            <a:pPr algn="just"/>
            <a:r>
              <a:rPr lang="en-IN" altLang="en-US" sz="2900" dirty="0"/>
              <a:t>Experimental Work</a:t>
            </a:r>
            <a:endParaRPr lang="en-US" sz="2900" dirty="0"/>
          </a:p>
          <a:p>
            <a:pPr algn="just"/>
            <a:r>
              <a:rPr lang="en-IN" altLang="en-US" sz="2900" dirty="0"/>
              <a:t>Results and Discussion</a:t>
            </a:r>
            <a:endParaRPr lang="en-US" sz="2900" dirty="0"/>
          </a:p>
          <a:p>
            <a:pPr algn="just"/>
            <a:r>
              <a:rPr lang="en-IN" altLang="en-US" sz="2900" dirty="0"/>
              <a:t>Conclusion</a:t>
            </a:r>
            <a:endParaRPr lang="en-US" sz="2900" dirty="0"/>
          </a:p>
          <a:p>
            <a:pPr algn="just"/>
            <a:r>
              <a:rPr lang="en-US" sz="2900" dirty="0"/>
              <a:t>References</a:t>
            </a:r>
            <a:endParaRPr lang="en-US" sz="2900" dirty="0"/>
          </a:p>
          <a:p>
            <a:endParaRPr lang="en-US" sz="1300" dirty="0"/>
          </a:p>
          <a:p>
            <a:endParaRPr lang="en-US" sz="1300" dirty="0"/>
          </a:p>
          <a:p>
            <a:endParaRPr lang="en-US" sz="1300" dirty="0"/>
          </a:p>
          <a:p>
            <a:endParaRPr lang="en-US" sz="1300" dirty="0"/>
          </a:p>
          <a:p>
            <a:endParaRPr lang="en-US" sz="1300" dirty="0"/>
          </a:p>
          <a:p>
            <a:endParaRPr lang="en-US" sz="1300" dirty="0"/>
          </a:p>
          <a:p>
            <a:endParaRPr lang="en-US" sz="1300" dirty="0"/>
          </a:p>
          <a:p>
            <a:endParaRPr lang="en-US" sz="1300" dirty="0"/>
          </a:p>
          <a:p>
            <a:endParaRPr lang="en-US" sz="1300" dirty="0"/>
          </a:p>
          <a:p>
            <a:endParaRPr lang="en-US" sz="1300" dirty="0"/>
          </a:p>
          <a:p>
            <a:endParaRPr lang="en-IN" sz="1300" dirty="0"/>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755117"/>
          </a:xfrm>
        </p:spPr>
        <p:txBody>
          <a:bodyPr>
            <a:normAutofit/>
          </a:bodyPr>
          <a:lstStyle/>
          <a:p>
            <a:r>
              <a:rPr lang="en-US" b="1" dirty="0">
                <a:latin typeface="Times New Roman" panose="02020603050405020304" pitchFamily="18" charset="0"/>
                <a:cs typeface="Times New Roman" panose="02020603050405020304" pitchFamily="18" charset="0"/>
              </a:rPr>
              <a:t>Introduction</a:t>
            </a:r>
            <a:endParaRPr lang="en-IN"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653362" y="1889850"/>
            <a:ext cx="9367204" cy="4401509"/>
          </a:xfrm>
        </p:spPr>
        <p:txBody>
          <a:bodyPr anchor="t">
            <a:normAutofit lnSpcReduction="10000"/>
          </a:bodyPr>
          <a:lstStyle/>
          <a:p>
            <a:pPr algn="just">
              <a:buFont typeface="Wingdings" panose="05000000000000000000" pitchFamily="2" charset="2"/>
              <a:buChar char="§"/>
            </a:pPr>
            <a:r>
              <a:rPr lang="en-US" sz="2000" i="0" dirty="0">
                <a:effectLst/>
                <a:latin typeface="Times New Roman" panose="02020603050405020304" pitchFamily="18" charset="0"/>
                <a:cs typeface="Times New Roman" panose="02020603050405020304" pitchFamily="18" charset="0"/>
              </a:rPr>
              <a:t>LPG cylinders were widely used in </a:t>
            </a:r>
            <a:r>
              <a:rPr lang="en-US" sz="2000" b="1" i="0" dirty="0">
                <a:effectLst/>
                <a:latin typeface="Times New Roman" panose="02020603050405020304" pitchFamily="18" charset="0"/>
                <a:cs typeface="Times New Roman" panose="02020603050405020304" pitchFamily="18" charset="0"/>
              </a:rPr>
              <a:t>cities and metropolitan regions</a:t>
            </a:r>
            <a:r>
              <a:rPr lang="en-US" sz="2000" i="0" dirty="0">
                <a:effectLst/>
                <a:latin typeface="Times New Roman" panose="02020603050405020304" pitchFamily="18" charset="0"/>
                <a:cs typeface="Times New Roman" panose="02020603050405020304" pitchFamily="18" charset="0"/>
              </a:rPr>
              <a:t> in the early days</a:t>
            </a:r>
            <a:r>
              <a:rPr lang="en-IN" altLang="en-US" sz="2000" i="0" dirty="0">
                <a:effectLst/>
                <a:latin typeface="Times New Roman" panose="02020603050405020304" pitchFamily="18" charset="0"/>
                <a:cs typeface="Times New Roman" panose="02020603050405020304" pitchFamily="18" charset="0"/>
              </a:rPr>
              <a:t>,</a:t>
            </a:r>
            <a:r>
              <a:rPr lang="en-US" sz="2000" i="0" dirty="0">
                <a:effectLst/>
                <a:latin typeface="Times New Roman" panose="02020603050405020304" pitchFamily="18" charset="0"/>
                <a:cs typeface="Times New Roman" panose="02020603050405020304" pitchFamily="18" charset="0"/>
              </a:rPr>
              <a:t> demand has also been increasing in </a:t>
            </a:r>
            <a:r>
              <a:rPr lang="en-US" sz="2000" b="1" i="0" dirty="0">
                <a:effectLst/>
                <a:latin typeface="Times New Roman" panose="02020603050405020304" pitchFamily="18" charset="0"/>
                <a:cs typeface="Times New Roman" panose="02020603050405020304" pitchFamily="18" charset="0"/>
              </a:rPr>
              <a:t>rural areas</a:t>
            </a:r>
            <a:r>
              <a:rPr lang="en-US" sz="2000" i="0" dirty="0">
                <a:effectLst/>
                <a:latin typeface="Times New Roman" panose="02020603050405020304" pitchFamily="18" charset="0"/>
                <a:cs typeface="Times New Roman" panose="02020603050405020304" pitchFamily="18" charset="0"/>
              </a:rPr>
              <a:t> in recent years.</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b="1" i="0" dirty="0">
                <a:effectLst/>
                <a:latin typeface="Times New Roman" panose="02020603050405020304" pitchFamily="18" charset="0"/>
                <a:cs typeface="Times New Roman" panose="02020603050405020304" pitchFamily="18" charset="0"/>
              </a:rPr>
              <a:t>Liquefied petroleum gas is an extremely flammable gas</a:t>
            </a:r>
            <a:r>
              <a:rPr lang="en-US" sz="2000" i="0" dirty="0">
                <a:effectLst/>
                <a:latin typeface="Times New Roman" panose="02020603050405020304" pitchFamily="18" charset="0"/>
                <a:cs typeface="Times New Roman" panose="02020603050405020304" pitchFamily="18" charset="0"/>
              </a:rPr>
              <a:t>.With the increase in LPG demand and consumption, it has become mandatory to monitor the risk of LPG cylinders.</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i="0" dirty="0">
                <a:effectLst/>
                <a:latin typeface="Times New Roman" panose="02020603050405020304" pitchFamily="18" charset="0"/>
                <a:cs typeface="Times New Roman" panose="02020603050405020304" pitchFamily="18" charset="0"/>
              </a:rPr>
              <a:t> One significant drawback of natural gas is that it is heavier than air, hence it fails to diffuse easily and might potentially lead to suffocation when inspired.</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i="0" dirty="0">
                <a:effectLst/>
                <a:latin typeface="Times New Roman" panose="02020603050405020304" pitchFamily="18" charset="0"/>
                <a:cs typeface="Times New Roman" panose="02020603050405020304" pitchFamily="18" charset="0"/>
              </a:rPr>
              <a:t>The deadliest industrial chemical disaster in history, the </a:t>
            </a:r>
            <a:r>
              <a:rPr lang="en-US" sz="2000" b="1" i="0" dirty="0">
                <a:effectLst/>
                <a:latin typeface="Times New Roman" panose="02020603050405020304" pitchFamily="18" charset="0"/>
                <a:cs typeface="Times New Roman" panose="02020603050405020304" pitchFamily="18" charset="0"/>
              </a:rPr>
              <a:t>Bhopal Gas Tragedy</a:t>
            </a:r>
            <a:r>
              <a:rPr lang="en-US" sz="2000" i="0" dirty="0">
                <a:effectLst/>
                <a:latin typeface="Times New Roman" panose="02020603050405020304" pitchFamily="18" charset="0"/>
                <a:cs typeface="Times New Roman" panose="02020603050405020304" pitchFamily="18" charset="0"/>
              </a:rPr>
              <a:t>, happened in India in 1984. Due to the unintended release of the lethal gas methyl isocyanate (MIC), the Bhopal Gas catastrophe—the most horrific chemical disaster in history—saw the deaths of over 2500 people.</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i="0" dirty="0">
                <a:effectLst/>
                <a:latin typeface="Times New Roman" panose="02020603050405020304" pitchFamily="18" charset="0"/>
                <a:cs typeface="Times New Roman" panose="02020603050405020304" pitchFamily="18" charset="0"/>
              </a:rPr>
              <a:t>About </a:t>
            </a:r>
            <a:r>
              <a:rPr lang="en-US" sz="2000" b="1" i="0" dirty="0">
                <a:effectLst/>
                <a:latin typeface="Times New Roman" panose="02020603050405020304" pitchFamily="18" charset="0"/>
                <a:cs typeface="Times New Roman" panose="02020603050405020304" pitchFamily="18" charset="0"/>
              </a:rPr>
              <a:t>130 catastrophic chemical</a:t>
            </a:r>
            <a:r>
              <a:rPr lang="en-US" sz="2000" i="0" dirty="0">
                <a:effectLst/>
                <a:latin typeface="Times New Roman" panose="02020603050405020304" pitchFamily="18" charset="0"/>
                <a:cs typeface="Times New Roman" panose="02020603050405020304" pitchFamily="18" charset="0"/>
              </a:rPr>
              <a:t> accidents with </a:t>
            </a:r>
            <a:r>
              <a:rPr lang="en-US" sz="2000" b="1" i="0" dirty="0">
                <a:effectLst/>
                <a:latin typeface="Times New Roman" panose="02020603050405020304" pitchFamily="18" charset="0"/>
                <a:cs typeface="Times New Roman" panose="02020603050405020304" pitchFamily="18" charset="0"/>
              </a:rPr>
              <a:t>259 fatalities</a:t>
            </a:r>
            <a:r>
              <a:rPr lang="en-US" sz="2000" i="0" dirty="0">
                <a:effectLst/>
                <a:latin typeface="Times New Roman" panose="02020603050405020304" pitchFamily="18" charset="0"/>
                <a:cs typeface="Times New Roman" panose="02020603050405020304" pitchFamily="18" charset="0"/>
              </a:rPr>
              <a:t> and 563 major injuries in India during the previous 10 years have been recorded.</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IN" altLang="en-US" sz="2000" i="0" dirty="0">
                <a:effectLst/>
                <a:latin typeface="Times New Roman" panose="02020603050405020304" pitchFamily="18" charset="0"/>
                <a:cs typeface="Times New Roman" panose="02020603050405020304" pitchFamily="18" charset="0"/>
              </a:rPr>
              <a:t>System that possesses capacity to detect LPG gas leakage and turns OFF the system automatically is needed.</a:t>
            </a: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2000" i="0" dirty="0">
              <a:effectLst/>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IN"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685800"/>
          </a:xfrm>
        </p:spPr>
        <p:txBody>
          <a:bodyPr>
            <a:normAutofit fontScale="90000"/>
          </a:bodyPr>
          <a:lstStyle/>
          <a:p>
            <a:r>
              <a:rPr lang="en-IN" sz="4890" b="1" dirty="0">
                <a:latin typeface="Times New Roman" panose="02020603050405020304" pitchFamily="18" charset="0"/>
                <a:cs typeface="Times New Roman" panose="02020603050405020304" pitchFamily="18" charset="0"/>
              </a:rPr>
              <a:t>Literature Survey</a:t>
            </a:r>
            <a:endParaRPr lang="en-IN" sz="4890"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230086" y="1691639"/>
            <a:ext cx="10406743" cy="5029836"/>
          </a:xfrm>
        </p:spPr>
        <p:txBody>
          <a:bodyPr anchor="t">
            <a:noAutofit/>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S. Lakshmi Lavanya et al, have implemented a system which senses the gas leakage. It senses normal gases like O2, H2, </a:t>
            </a:r>
            <a:r>
              <a:rPr lang="en-US" sz="2000" dirty="0" err="1">
                <a:latin typeface="Times New Roman" panose="02020603050405020304" pitchFamily="18" charset="0"/>
                <a:cs typeface="Times New Roman" panose="02020603050405020304" pitchFamily="18" charset="0"/>
              </a:rPr>
              <a:t>etc</a:t>
            </a:r>
            <a:r>
              <a:rPr lang="en-US" sz="2000" dirty="0">
                <a:latin typeface="Times New Roman" panose="02020603050405020304" pitchFamily="18" charset="0"/>
                <a:cs typeface="Times New Roman" panose="02020603050405020304" pitchFamily="18" charset="0"/>
              </a:rPr>
              <a:t> it will emit a green light and if it senses the LPG in the air, it will emit a red light, and the SMS is dispatched to the owner and makes a call.</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Juhi Choudhary et al, have implemented gas leakage surveillance and an automatic alert system. Here, the gas leakage is identified by the gas sensor and an SMS is forwarded to the owner through the GSM module.</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 Prof Babasaheb Jadhav et al</a:t>
            </a:r>
            <a:r>
              <a:rPr lang="en-US" sz="1400" dirty="0"/>
              <a:t>, </a:t>
            </a:r>
            <a:r>
              <a:rPr lang="en-US" sz="2000" dirty="0">
                <a:latin typeface="Times New Roman" panose="02020603050405020304" pitchFamily="18" charset="0"/>
                <a:cs typeface="Times New Roman" panose="02020603050405020304" pitchFamily="18" charset="0"/>
              </a:rPr>
              <a:t>have implemented a proposed system, the gas leakage is determined by the MQ2 gas sensor, and the signal is passed to Arduino UNO. Further, Arduino UNO sends a command to the GSM module and the GSM module warns the owner.</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In our research to highlight the novelty of the proposed system, an additional study is conducted, in scenarios where flame extinguishment occurs due to external unavoidable factors, the knob of the burners automatically turns OFF. The response time for knob deactivation is measured at 0.63 milliseconds. Additionally, to address instances where the user inadvertently leaves the vessel unattended on the stove, a notification is dispatched to the owner after 20 minutes. The owner is given the option to manually deactivate the knob or receive another notification after a subsequent 5-minute interval.</a:t>
            </a:r>
            <a:endParaRPr lang="en-US" sz="20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755117"/>
          </a:xfrm>
        </p:spPr>
        <p:txBody>
          <a:bodyPr>
            <a:normAutofit/>
          </a:bodyPr>
          <a:lstStyle/>
          <a:p>
            <a:r>
              <a:rPr lang="en-US" b="1" dirty="0">
                <a:latin typeface="Times New Roman" panose="02020603050405020304" pitchFamily="18" charset="0"/>
                <a:cs typeface="Times New Roman" panose="02020603050405020304" pitchFamily="18" charset="0"/>
              </a:rPr>
              <a:t>Objectives of </a:t>
            </a:r>
            <a:r>
              <a:rPr lang="en-IN" altLang="en-US" b="1" dirty="0">
                <a:latin typeface="Times New Roman" panose="02020603050405020304" pitchFamily="18" charset="0"/>
                <a:cs typeface="Times New Roman" panose="02020603050405020304" pitchFamily="18" charset="0"/>
              </a:rPr>
              <a:t>Proposed System</a:t>
            </a:r>
            <a:endParaRPr lang="en-IN" altLang="en-US"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1088390" y="1691005"/>
            <a:ext cx="9932670" cy="5029835"/>
          </a:xfrm>
        </p:spPr>
        <p:txBody>
          <a:bodyPr anchor="t">
            <a:normAutofit fontScale="40000" lnSpcReduction="20000"/>
          </a:bodyPr>
          <a:lstStyle/>
          <a:p>
            <a:pPr marL="0" indent="0">
              <a:buFont typeface="Wingdings" panose="05000000000000000000" pitchFamily="2" charset="2"/>
              <a:buNone/>
            </a:pPr>
            <a:r>
              <a:rPr lang="en-US" sz="6000" dirty="0">
                <a:sym typeface="+mn-ea"/>
              </a:rPr>
              <a:t>This project aims to develop a gas leak detection system that offers an effective solution to the increasing concerns of LPG gas leakage, providing an early warning to </a:t>
            </a:r>
            <a:r>
              <a:rPr lang="en-US" sz="6000" b="1" dirty="0">
                <a:sym typeface="+mn-ea"/>
              </a:rPr>
              <a:t>prevent accidents, fires, and</a:t>
            </a:r>
            <a:r>
              <a:rPr lang="en-IN" altLang="en-US" sz="6000" b="1" dirty="0">
                <a:sym typeface="+mn-ea"/>
              </a:rPr>
              <a:t> </a:t>
            </a:r>
            <a:r>
              <a:rPr lang="en-US" sz="6000" b="1" dirty="0">
                <a:sym typeface="+mn-ea"/>
              </a:rPr>
              <a:t>explosions, and enhancing the safety of households</a:t>
            </a:r>
            <a:r>
              <a:rPr lang="en-US" sz="6000" dirty="0">
                <a:sym typeface="+mn-ea"/>
              </a:rPr>
              <a:t>.</a:t>
            </a:r>
            <a:endParaRPr lang="en-US" sz="6000" dirty="0">
              <a:sym typeface="+mn-ea"/>
            </a:endParaRPr>
          </a:p>
          <a:p>
            <a:pPr marL="0" indent="0">
              <a:buFont typeface="Wingdings" panose="05000000000000000000" pitchFamily="2" charset="2"/>
              <a:buNone/>
            </a:pPr>
            <a:endParaRPr lang="en-US" sz="4000" dirty="0">
              <a:sym typeface="+mn-ea"/>
            </a:endParaRPr>
          </a:p>
          <a:p>
            <a:pPr>
              <a:buFont typeface="Wingdings" panose="05000000000000000000" charset="0"/>
              <a:buChar char="§"/>
            </a:pPr>
            <a:r>
              <a:rPr lang="en-IN" altLang="en-US" sz="6000" i="0" u="none" strike="noStrike" baseline="0" dirty="0">
                <a:solidFill>
                  <a:srgbClr val="FF0000"/>
                </a:solidFill>
                <a:latin typeface="Times New Roman" panose="02020603050405020304" pitchFamily="18" charset="0"/>
                <a:cs typeface="Times New Roman" panose="02020603050405020304" pitchFamily="18" charset="0"/>
              </a:rPr>
              <a:t>GOAL1:</a:t>
            </a:r>
            <a:r>
              <a:rPr lang="en-US" sz="6000" i="0" u="none" strike="noStrike" baseline="0" dirty="0">
                <a:latin typeface="Times New Roman" panose="02020603050405020304" pitchFamily="18" charset="0"/>
                <a:cs typeface="Times New Roman" panose="02020603050405020304" pitchFamily="18" charset="0"/>
              </a:rPr>
              <a:t>When there is no flame in the burner the knob of the gas turns off.</a:t>
            </a:r>
            <a:endParaRPr lang="en-US" sz="6000" i="0" u="none" strike="noStrike" baseline="0" dirty="0">
              <a:latin typeface="Times New Roman" panose="02020603050405020304" pitchFamily="18" charset="0"/>
              <a:cs typeface="Times New Roman" panose="02020603050405020304" pitchFamily="18" charset="0"/>
            </a:endParaRPr>
          </a:p>
          <a:p>
            <a:pPr>
              <a:buFont typeface="Wingdings" panose="05000000000000000000" charset="0"/>
              <a:buChar char="§"/>
            </a:pPr>
            <a:endParaRPr lang="en-US" sz="6000" i="0" u="none" strike="noStrike" baseline="0" dirty="0">
              <a:latin typeface="Times New Roman" panose="02020603050405020304" pitchFamily="18" charset="0"/>
              <a:cs typeface="Times New Roman" panose="02020603050405020304" pitchFamily="18" charset="0"/>
            </a:endParaRPr>
          </a:p>
          <a:p>
            <a:pPr>
              <a:buFont typeface="Wingdings" panose="05000000000000000000" charset="0"/>
              <a:buChar char="§"/>
            </a:pPr>
            <a:r>
              <a:rPr lang="en-IN" altLang="en-US" sz="6000" dirty="0">
                <a:solidFill>
                  <a:srgbClr val="FF0000"/>
                </a:solidFill>
                <a:latin typeface="Times New Roman" panose="02020603050405020304" pitchFamily="18" charset="0"/>
                <a:cs typeface="Times New Roman" panose="02020603050405020304" pitchFamily="18" charset="0"/>
              </a:rPr>
              <a:t>GOAL2:</a:t>
            </a:r>
            <a:r>
              <a:rPr lang="en-US" sz="6000" dirty="0">
                <a:latin typeface="Times New Roman" panose="02020603050405020304" pitchFamily="18" charset="0"/>
                <a:cs typeface="Times New Roman" panose="02020603050405020304" pitchFamily="18" charset="0"/>
              </a:rPr>
              <a:t>When the gas leakage is detected from the regulator the knob of the regulator turns off and the buzzer gets ON.</a:t>
            </a:r>
            <a:endParaRPr lang="en-US" sz="6000" dirty="0">
              <a:latin typeface="Times New Roman" panose="02020603050405020304" pitchFamily="18" charset="0"/>
              <a:cs typeface="Times New Roman" panose="02020603050405020304" pitchFamily="18" charset="0"/>
            </a:endParaRPr>
          </a:p>
          <a:p>
            <a:pPr>
              <a:buFont typeface="Wingdings" panose="05000000000000000000" charset="0"/>
              <a:buChar char="§"/>
            </a:pPr>
            <a:endParaRPr lang="en-US" sz="6000" dirty="0">
              <a:latin typeface="Times New Roman" panose="02020603050405020304" pitchFamily="18" charset="0"/>
              <a:cs typeface="Times New Roman" panose="02020603050405020304" pitchFamily="18" charset="0"/>
            </a:endParaRPr>
          </a:p>
          <a:p>
            <a:pPr>
              <a:buFont typeface="Wingdings" panose="05000000000000000000" charset="0"/>
              <a:buChar char="§"/>
            </a:pPr>
            <a:r>
              <a:rPr lang="en-IN" altLang="en-US" sz="6000" dirty="0">
                <a:solidFill>
                  <a:srgbClr val="FF0000"/>
                </a:solidFill>
                <a:latin typeface="Times New Roman" panose="02020603050405020304" pitchFamily="18" charset="0"/>
                <a:cs typeface="Times New Roman" panose="02020603050405020304" pitchFamily="18" charset="0"/>
              </a:rPr>
              <a:t>GOAL3:</a:t>
            </a:r>
            <a:r>
              <a:rPr lang="en-US" sz="6000" dirty="0">
                <a:latin typeface="Times New Roman" panose="02020603050405020304" pitchFamily="18" charset="0"/>
                <a:cs typeface="Times New Roman" panose="02020603050405020304" pitchFamily="18" charset="0"/>
              </a:rPr>
              <a:t>It intimates the consumers by sending an alert notification or SMS for every 20 minutes.M</a:t>
            </a:r>
            <a:r>
              <a:rPr lang="en-US" sz="6000" i="0" u="none" strike="noStrike" baseline="0" dirty="0">
                <a:latin typeface="Times New Roman" panose="02020603050405020304" pitchFamily="18" charset="0"/>
                <a:cs typeface="Times New Roman" panose="02020603050405020304" pitchFamily="18" charset="0"/>
              </a:rPr>
              <a:t>odification of material properties</a:t>
            </a:r>
            <a:r>
              <a:rPr lang="en-IN" altLang="en-US" sz="6000" i="0" u="none" strike="noStrike" baseline="0" dirty="0">
                <a:latin typeface="Times New Roman" panose="02020603050405020304" pitchFamily="18" charset="0"/>
                <a:cs typeface="Times New Roman" panose="02020603050405020304" pitchFamily="18" charset="0"/>
              </a:rPr>
              <a:t>.</a:t>
            </a:r>
            <a:endParaRPr lang="en-US" sz="6000" dirty="0">
              <a:latin typeface="Times New Roman" panose="02020603050405020304" pitchFamily="18" charset="0"/>
              <a:cs typeface="Times New Roman" panose="02020603050405020304" pitchFamily="18" charset="0"/>
            </a:endParaRPr>
          </a:p>
          <a:p>
            <a:endParaRPr lang="en-IN" sz="6000" dirty="0"/>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00316" y="-269950"/>
            <a:ext cx="10515600" cy="1325563"/>
          </a:xfrm>
        </p:spPr>
        <p:txBody>
          <a:bodyPr>
            <a:normAutofit/>
          </a:bodyPr>
          <a:lstStyle/>
          <a:p>
            <a:r>
              <a:rPr lang="en-IN" altLang="en-US" b="1" dirty="0">
                <a:latin typeface="Times New Roman" panose="02020603050405020304" pitchFamily="18" charset="0"/>
                <a:cs typeface="Times New Roman" panose="02020603050405020304" pitchFamily="18" charset="0"/>
              </a:rPr>
              <a:t>    Material Specifications</a:t>
            </a:r>
            <a:endParaRPr lang="en-IN" altLang="en-US"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69214"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half" idx="1"/>
          </p:nvPr>
        </p:nvSpPr>
        <p:spPr/>
        <p:txBody>
          <a:bodyPr anchor="t">
            <a:normAutofit/>
          </a:bodyPr>
          <a:lstStyle/>
          <a:p>
            <a:pPr marL="0" indent="0" algn="just">
              <a:buNone/>
            </a:pPr>
            <a:endParaRPr lang="en-US" sz="2400" b="0" i="0" u="none" strike="noStrike" baseline="0" dirty="0">
              <a:latin typeface="TimesNewRoman"/>
            </a:endParaRPr>
          </a:p>
          <a:p>
            <a:pPr marL="0" indent="0">
              <a:buNone/>
            </a:pPr>
            <a:endParaRPr lang="en-US" sz="2000" b="0" i="0" u="none" strike="noStrike" baseline="0" dirty="0">
              <a:latin typeface="TimesNewRoman"/>
            </a:endParaRPr>
          </a:p>
          <a:p>
            <a:pPr marL="0" indent="0">
              <a:buNone/>
            </a:pPr>
            <a:endParaRPr lang="en-US" sz="2000" b="0" i="0" u="none" strike="noStrike" baseline="0" dirty="0">
              <a:latin typeface="TimesNewRoman"/>
            </a:endParaRPr>
          </a:p>
          <a:p>
            <a:pPr marL="0" indent="0">
              <a:buNone/>
            </a:pPr>
            <a:endParaRPr lang="en-US" sz="2000" b="0" i="0" u="none" strike="noStrike" baseline="0" dirty="0">
              <a:latin typeface="TimesNewRoman"/>
            </a:endParaRPr>
          </a:p>
          <a:p>
            <a:pPr marL="0" indent="0">
              <a:buNone/>
            </a:pPr>
            <a:endParaRPr lang="en-US" sz="2000" b="0" i="0" u="none" strike="noStrike" baseline="0" dirty="0">
              <a:latin typeface="TimesNewRoman"/>
            </a:endParaRPr>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pic>
        <p:nvPicPr>
          <p:cNvPr id="6" name="Picture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62720" y="834629"/>
            <a:ext cx="3010345" cy="2079112"/>
          </a:xfrm>
          <a:prstGeom prst="rect">
            <a:avLst/>
          </a:prstGeom>
          <a:ln>
            <a:noFill/>
          </a:ln>
          <a:effectLst>
            <a:softEdge rad="112500"/>
          </a:effectLst>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5514" y="905027"/>
            <a:ext cx="2743200" cy="2008714"/>
          </a:xfrm>
          <a:prstGeom prst="rect">
            <a:avLst/>
          </a:prstGeom>
          <a:ln>
            <a:noFill/>
          </a:ln>
          <a:effectLst>
            <a:softEdge rad="112500"/>
          </a:effectLst>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9684" y="856358"/>
            <a:ext cx="2646835" cy="1802612"/>
          </a:xfrm>
          <a:prstGeom prst="rect">
            <a:avLst/>
          </a:prstGeom>
          <a:ln>
            <a:noFill/>
          </a:ln>
          <a:effectLst>
            <a:softEdge rad="112500"/>
          </a:effectLst>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8133" y="3623457"/>
            <a:ext cx="2860470" cy="2334957"/>
          </a:xfrm>
          <a:prstGeom prst="rect">
            <a:avLst/>
          </a:prstGeom>
          <a:ln>
            <a:noFill/>
          </a:ln>
          <a:effectLst>
            <a:softEdge rad="112500"/>
          </a:effectLst>
        </p:spPr>
      </p:pic>
      <p:pic>
        <p:nvPicPr>
          <p:cNvPr id="23" name="Picture 22"/>
          <p:cNvPicPr>
            <a:picLocks noChangeAspect="1"/>
          </p:cNvPicPr>
          <p:nvPr/>
        </p:nvPicPr>
        <p:blipFill>
          <a:blip r:embed="rId5"/>
          <a:stretch>
            <a:fillRect/>
          </a:stretch>
        </p:blipFill>
        <p:spPr>
          <a:xfrm>
            <a:off x="5374361" y="3526455"/>
            <a:ext cx="2743200" cy="2400556"/>
          </a:xfrm>
          <a:prstGeom prst="rect">
            <a:avLst/>
          </a:prstGeom>
          <a:ln>
            <a:noFill/>
          </a:ln>
          <a:effectLst>
            <a:softEdge rad="112500"/>
          </a:effectLst>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03319" y="3429000"/>
            <a:ext cx="2743200" cy="2290507"/>
          </a:xfrm>
          <a:prstGeom prst="rect">
            <a:avLst/>
          </a:prstGeom>
          <a:ln>
            <a:noFill/>
          </a:ln>
          <a:effectLst>
            <a:softEdge rad="112500"/>
          </a:effectLst>
        </p:spPr>
      </p:pic>
      <p:sp>
        <p:nvSpPr>
          <p:cNvPr id="27" name="TextBox 26"/>
          <p:cNvSpPr txBox="1"/>
          <p:nvPr/>
        </p:nvSpPr>
        <p:spPr>
          <a:xfrm>
            <a:off x="2651247" y="2983190"/>
            <a:ext cx="1555505"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MQ2 sensor</a:t>
            </a:r>
            <a:endParaRPr lang="en-IN" b="1" dirty="0">
              <a:latin typeface="Times New Roman" panose="02020603050405020304" pitchFamily="18" charset="0"/>
              <a:cs typeface="Times New Roman" panose="02020603050405020304" pitchFamily="18" charset="0"/>
            </a:endParaRPr>
          </a:p>
        </p:txBody>
      </p:sp>
      <p:sp>
        <p:nvSpPr>
          <p:cNvPr id="28" name="TextBox 27"/>
          <p:cNvSpPr txBox="1"/>
          <p:nvPr/>
        </p:nvSpPr>
        <p:spPr>
          <a:xfrm>
            <a:off x="6021097" y="2962213"/>
            <a:ext cx="1486304"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Flame sensor</a:t>
            </a:r>
            <a:endParaRPr lang="en-IN" b="1" dirty="0">
              <a:latin typeface="Times New Roman" panose="02020603050405020304" pitchFamily="18" charset="0"/>
              <a:cs typeface="Times New Roman" panose="02020603050405020304" pitchFamily="18" charset="0"/>
            </a:endParaRPr>
          </a:p>
        </p:txBody>
      </p:sp>
      <p:sp>
        <p:nvSpPr>
          <p:cNvPr id="29" name="TextBox 28"/>
          <p:cNvSpPr txBox="1"/>
          <p:nvPr/>
        </p:nvSpPr>
        <p:spPr>
          <a:xfrm>
            <a:off x="9469857" y="2952043"/>
            <a:ext cx="1524776"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GSM Module</a:t>
            </a:r>
            <a:endParaRPr lang="en-IN" b="1" dirty="0">
              <a:latin typeface="Times New Roman" panose="02020603050405020304" pitchFamily="18" charset="0"/>
              <a:cs typeface="Times New Roman" panose="02020603050405020304" pitchFamily="18" charset="0"/>
            </a:endParaRPr>
          </a:p>
        </p:txBody>
      </p:sp>
      <p:sp>
        <p:nvSpPr>
          <p:cNvPr id="30" name="TextBox 29"/>
          <p:cNvSpPr txBox="1"/>
          <p:nvPr/>
        </p:nvSpPr>
        <p:spPr>
          <a:xfrm>
            <a:off x="2301085" y="6101572"/>
            <a:ext cx="1928733"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Arduino UNO R3</a:t>
            </a:r>
            <a:endParaRPr lang="en-IN" b="1" dirty="0">
              <a:latin typeface="Times New Roman" panose="02020603050405020304" pitchFamily="18" charset="0"/>
              <a:cs typeface="Times New Roman" panose="02020603050405020304" pitchFamily="18" charset="0"/>
            </a:endParaRPr>
          </a:p>
        </p:txBody>
      </p:sp>
      <p:sp>
        <p:nvSpPr>
          <p:cNvPr id="31" name="TextBox 30"/>
          <p:cNvSpPr txBox="1"/>
          <p:nvPr/>
        </p:nvSpPr>
        <p:spPr>
          <a:xfrm>
            <a:off x="5751142" y="6117273"/>
            <a:ext cx="2386231"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Arduino IDE software</a:t>
            </a:r>
            <a:endParaRPr lang="en-IN" b="1" dirty="0">
              <a:latin typeface="Times New Roman" panose="02020603050405020304" pitchFamily="18" charset="0"/>
              <a:cs typeface="Times New Roman" panose="02020603050405020304" pitchFamily="18" charset="0"/>
            </a:endParaRPr>
          </a:p>
        </p:txBody>
      </p:sp>
      <p:sp>
        <p:nvSpPr>
          <p:cNvPr id="32" name="TextBox 31"/>
          <p:cNvSpPr txBox="1"/>
          <p:nvPr/>
        </p:nvSpPr>
        <p:spPr>
          <a:xfrm>
            <a:off x="9514741" y="6081909"/>
            <a:ext cx="1435008" cy="369332"/>
          </a:xfrm>
          <a:prstGeom prst="rect">
            <a:avLst/>
          </a:prstGeom>
          <a:noFill/>
        </p:spPr>
        <p:txBody>
          <a:bodyPr wrap="none" rtlCol="0">
            <a:spAutoFit/>
          </a:bodyPr>
          <a:lstStyle/>
          <a:p>
            <a:r>
              <a:rPr lang="en-IN" b="1" dirty="0">
                <a:latin typeface="Times New Roman" panose="02020603050405020304" pitchFamily="18" charset="0"/>
                <a:cs typeface="Times New Roman" panose="02020603050405020304" pitchFamily="18" charset="0"/>
              </a:rPr>
              <a:t>Servo Motor</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10440314" cy="932098"/>
          </a:xfrm>
        </p:spPr>
        <p:txBody>
          <a:bodyPr>
            <a:normAutofit/>
          </a:bodyPr>
          <a:lstStyle/>
          <a:p>
            <a:r>
              <a:rPr lang="en-IN" b="1" dirty="0">
                <a:latin typeface="Times New Roman" panose="02020603050405020304" pitchFamily="18" charset="0"/>
                <a:cs typeface="Times New Roman" panose="02020603050405020304" pitchFamily="18" charset="0"/>
              </a:rPr>
              <a:t>System Architecture</a:t>
            </a:r>
            <a:endParaRPr lang="en-IN" b="1" dirty="0">
              <a:latin typeface="Times New Roman" panose="02020603050405020304" pitchFamily="18" charset="0"/>
              <a:cs typeface="Times New Roman" panose="02020603050405020304" pitchFamily="18"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p:cNvSpPr>
            <a:spLocks noGrp="1" noRot="1" noChangeAspect="1" noMove="1" noResize="1" noEditPoints="1" noAdjustHandles="1" noChangeArrowheads="1" noChangeShapeType="1" noTextEdit="1"/>
          </p:cNvSpPr>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p:cNvSpPr>
            <a:spLocks noGrp="1"/>
          </p:cNvSpPr>
          <p:nvPr>
            <p:ph type="sldNum" sz="quarter" idx="12"/>
          </p:nvPr>
        </p:nvSpPr>
        <p:spPr/>
        <p:txBody>
          <a:bodyPr/>
          <a:lstStyle/>
          <a:p>
            <a:fld id="{18B5B5CC-B497-4C21-9B03-93329B75B0A8}" type="slidenum">
              <a:rPr lang="en-IN" smtClean="0"/>
            </a:fld>
            <a:endParaRPr lang="en-IN"/>
          </a:p>
        </p:txBody>
      </p:sp>
      <p:pic>
        <p:nvPicPr>
          <p:cNvPr id="5" name="Content Placeholder 4"/>
          <p:cNvPicPr>
            <a:picLocks noGrp="1" noChangeAspect="1"/>
          </p:cNvPicPr>
          <p:nvPr>
            <p:ph sz="half" idx="2"/>
          </p:nvPr>
        </p:nvPicPr>
        <p:blipFill>
          <a:blip r:embed="rId1"/>
          <a:stretch>
            <a:fillRect/>
          </a:stretch>
        </p:blipFill>
        <p:spPr>
          <a:xfrm>
            <a:off x="971550" y="1691640"/>
            <a:ext cx="5040630" cy="4526915"/>
          </a:xfrm>
          <a:prstGeom prst="rect">
            <a:avLst/>
          </a:prstGeom>
        </p:spPr>
      </p:pic>
      <p:pic>
        <p:nvPicPr>
          <p:cNvPr id="6" name="Content Placeholder 5"/>
          <p:cNvPicPr>
            <a:picLocks noGrp="1" noChangeAspect="1"/>
          </p:cNvPicPr>
          <p:nvPr>
            <p:ph idx="1"/>
          </p:nvPr>
        </p:nvPicPr>
        <p:blipFill>
          <a:blip r:embed="rId2"/>
          <a:srcRect t="13019" b="11720"/>
          <a:stretch>
            <a:fillRect/>
          </a:stretch>
        </p:blipFill>
        <p:spPr>
          <a:xfrm>
            <a:off x="6133465" y="1691640"/>
            <a:ext cx="5851525" cy="4527550"/>
          </a:xfrm>
          <a:prstGeom prst="rect">
            <a:avLst/>
          </a:prstGeom>
        </p:spPr>
      </p:pic>
      <p:sp>
        <p:nvSpPr>
          <p:cNvPr id="9" name="Text Box 8"/>
          <p:cNvSpPr txBox="1"/>
          <p:nvPr/>
        </p:nvSpPr>
        <p:spPr>
          <a:xfrm>
            <a:off x="7027545" y="6356350"/>
            <a:ext cx="4064000" cy="368300"/>
          </a:xfrm>
          <a:prstGeom prst="rect">
            <a:avLst/>
          </a:prstGeom>
          <a:noFill/>
        </p:spPr>
        <p:txBody>
          <a:bodyPr wrap="square" rtlCol="0">
            <a:spAutoFit/>
          </a:bodyPr>
          <a:lstStyle/>
          <a:p>
            <a:r>
              <a:rPr lang="en-IN" altLang="en-US" b="1"/>
              <a:t>CIRCUIT DIGRAM USING THINKER CAD</a:t>
            </a:r>
            <a:endParaRPr lang="en-IN" altLang="en-US" b="1"/>
          </a:p>
        </p:txBody>
      </p:sp>
      <p:sp>
        <p:nvSpPr>
          <p:cNvPr id="11" name="Text Box 10"/>
          <p:cNvSpPr txBox="1"/>
          <p:nvPr/>
        </p:nvSpPr>
        <p:spPr>
          <a:xfrm>
            <a:off x="2158365" y="6351905"/>
            <a:ext cx="2066925" cy="368300"/>
          </a:xfrm>
          <a:prstGeom prst="rect">
            <a:avLst/>
          </a:prstGeom>
          <a:noFill/>
        </p:spPr>
        <p:txBody>
          <a:bodyPr wrap="square" rtlCol="0">
            <a:spAutoFit/>
          </a:bodyPr>
          <a:lstStyle/>
          <a:p>
            <a:r>
              <a:rPr lang="en-IN" altLang="en-US" b="1"/>
              <a:t>BLOCK DIAGRAM</a:t>
            </a:r>
            <a:endParaRPr lang="en-IN" altLang="en-US" b="1"/>
          </a:p>
        </p:txBody>
      </p:sp>
      <p:sp>
        <p:nvSpPr>
          <p:cNvPr id="3" name="TextBox 2"/>
          <p:cNvSpPr txBox="1"/>
          <p:nvPr/>
        </p:nvSpPr>
        <p:spPr>
          <a:xfrm>
            <a:off x="3690258" y="3788620"/>
            <a:ext cx="723211" cy="369332"/>
          </a:xfrm>
          <a:prstGeom prst="rect">
            <a:avLst/>
          </a:prstGeom>
          <a:noFill/>
        </p:spPr>
        <p:txBody>
          <a:bodyPr wrap="none" rtlCol="0">
            <a:spAutoFit/>
          </a:bodyPr>
          <a:lstStyle/>
          <a:p>
            <a:r>
              <a:rPr lang="en-US" b="1" dirty="0">
                <a:highlight>
                  <a:srgbClr val="C0C0C0"/>
                </a:highlight>
              </a:rPr>
              <a:t>Servo</a:t>
            </a:r>
            <a:endParaRPr lang="en-US" b="1" dirty="0">
              <a:highlight>
                <a:srgbClr val="C0C0C0"/>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7330" y="285750"/>
            <a:ext cx="10515600" cy="975995"/>
          </a:xfrm>
        </p:spPr>
        <p:txBody>
          <a:bodyPr>
            <a:normAutofit/>
          </a:bodyPr>
          <a:lstStyle/>
          <a:p>
            <a:r>
              <a:rPr lang="en-IN" sz="4890" b="1" dirty="0">
                <a:latin typeface="Times New Roman" panose="02020603050405020304" pitchFamily="18" charset="0"/>
                <a:cs typeface="Times New Roman" panose="02020603050405020304" pitchFamily="18" charset="0"/>
              </a:rPr>
              <a:t>Experimental Work</a:t>
            </a:r>
            <a:endParaRPr lang="en-IN" sz="4890" b="1"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18B5B5CC-B497-4C21-9B03-93329B75B0A8}" type="slidenum">
              <a:rPr lang="en-IN" smtClean="0"/>
            </a:fld>
            <a:endParaRPr lang="en-IN"/>
          </a:p>
        </p:txBody>
      </p:sp>
      <p:sp>
        <p:nvSpPr>
          <p:cNvPr id="7" name="Content Placeholder 6"/>
          <p:cNvSpPr>
            <a:spLocks noGrp="1"/>
          </p:cNvSpPr>
          <p:nvPr>
            <p:ph sz="half" idx="1"/>
          </p:nvPr>
        </p:nvSpPr>
        <p:spPr>
          <a:xfrm>
            <a:off x="601980" y="4902200"/>
            <a:ext cx="10859770" cy="4351655"/>
          </a:xfrm>
        </p:spPr>
        <p:txBody>
          <a:bodyPr>
            <a:normAutofit/>
          </a:bodyPr>
          <a:lstStyle/>
          <a:p>
            <a:pPr algn="just">
              <a:buFont typeface="Wingdings" panose="05000000000000000000" pitchFamily="2" charset="2"/>
              <a:buChar char="q"/>
            </a:pPr>
            <a:r>
              <a:rPr lang="en-US" sz="2100" dirty="0">
                <a:latin typeface="Calibri" panose="020F0502020204030204" charset="0"/>
                <a:cs typeface="Calibri" panose="020F0502020204030204" charset="0"/>
              </a:rPr>
              <a:t>The proposed smart gas system is designed to automatically respond when gas is detected. It comprises an MQ2 gas sensor, a flame sensor, a GSM module, and a servo motor connected to an Arduino UNO control system. </a:t>
            </a:r>
            <a:endParaRPr lang="en-US" sz="2100" dirty="0">
              <a:latin typeface="Calibri" panose="020F0502020204030204" charset="0"/>
              <a:cs typeface="Calibri" panose="020F0502020204030204" charset="0"/>
            </a:endParaRPr>
          </a:p>
          <a:p>
            <a:pPr algn="just">
              <a:buFont typeface="Wingdings" panose="05000000000000000000" pitchFamily="2" charset="2"/>
              <a:buChar char="q"/>
            </a:pPr>
            <a:r>
              <a:rPr lang="en-US" sz="2100" dirty="0">
                <a:latin typeface="Calibri" panose="020F0502020204030204" charset="0"/>
                <a:cs typeface="Calibri" panose="020F0502020204030204" charset="0"/>
              </a:rPr>
              <a:t>One important part is the Flame Sensor. It checks for flames and how strong they are. If it doesn't detect any flame (fire value == 0), it turns off the burner knob. But if it detects a flame (fire value != 0), the knob stays on.</a:t>
            </a:r>
            <a:endParaRPr lang="en-US" sz="2100" dirty="0">
              <a:latin typeface="Calibri" panose="020F0502020204030204" charset="0"/>
              <a:cs typeface="Calibri" panose="020F0502020204030204" charset="0"/>
            </a:endParaRPr>
          </a:p>
          <a:p>
            <a:pPr>
              <a:buFont typeface="Wingdings" panose="05000000000000000000" pitchFamily="2" charset="2"/>
              <a:buChar char="q"/>
            </a:pPr>
            <a:endParaRPr lang="en-US" sz="2100" dirty="0">
              <a:latin typeface="Calibri" panose="020F0502020204030204" charset="0"/>
              <a:cs typeface="Calibri" panose="020F0502020204030204" charset="0"/>
            </a:endParaRPr>
          </a:p>
        </p:txBody>
      </p:sp>
      <p:sp>
        <p:nvSpPr>
          <p:cNvPr id="8"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p:cNvPicPr>
            <a:picLocks noGrp="1" noChangeAspect="1"/>
          </p:cNvPicPr>
          <p:nvPr>
            <p:ph sz="half" idx="2"/>
          </p:nvPr>
        </p:nvPicPr>
        <p:blipFill>
          <a:blip r:embed="rId1"/>
          <a:stretch>
            <a:fillRect/>
          </a:stretch>
        </p:blipFill>
        <p:spPr>
          <a:xfrm>
            <a:off x="1168400" y="1179195"/>
            <a:ext cx="10561320" cy="359981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br>
              <a:rPr lang="en-US" sz="3600" dirty="0">
                <a:latin typeface="Times New Roman" panose="02020603050405020304" pitchFamily="18" charset="0"/>
                <a:cs typeface="Times New Roman" panose="02020603050405020304" pitchFamily="18" charset="0"/>
              </a:rPr>
            </a:br>
            <a:endParaRPr lang="en-IN" sz="3600" b="1" dirty="0">
              <a:latin typeface="Times New Roman" panose="02020603050405020304" pitchFamily="18" charset="0"/>
              <a:cs typeface="Times New Roman" panose="02020603050405020304" pitchFamily="18" charset="0"/>
            </a:endParaRPr>
          </a:p>
        </p:txBody>
      </p:sp>
      <p:sp>
        <p:nvSpPr>
          <p:cNvPr id="8" name="Content Placeholder 2"/>
          <p:cNvSpPr txBox="1"/>
          <p:nvPr/>
        </p:nvSpPr>
        <p:spPr>
          <a:xfrm>
            <a:off x="569108" y="1113275"/>
            <a:ext cx="5579036" cy="376299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sz="2000" dirty="0"/>
          </a:p>
        </p:txBody>
      </p:sp>
      <p:sp>
        <p:nvSpPr>
          <p:cNvPr id="13" name="Slide Number Placeholder 12"/>
          <p:cNvSpPr>
            <a:spLocks noGrp="1"/>
          </p:cNvSpPr>
          <p:nvPr>
            <p:ph type="sldNum" sz="quarter" idx="12"/>
          </p:nvPr>
        </p:nvSpPr>
        <p:spPr/>
        <p:txBody>
          <a:bodyPr/>
          <a:lstStyle/>
          <a:p>
            <a:fld id="{18B5B5CC-B497-4C21-9B03-93329B75B0A8}" type="slidenum">
              <a:rPr lang="en-IN" smtClean="0"/>
            </a:fld>
            <a:endParaRPr lang="en-IN"/>
          </a:p>
        </p:txBody>
      </p:sp>
      <p:sp>
        <p:nvSpPr>
          <p:cNvPr id="18" name="TextBox 17"/>
          <p:cNvSpPr txBox="1"/>
          <p:nvPr/>
        </p:nvSpPr>
        <p:spPr>
          <a:xfrm>
            <a:off x="1764030" y="164465"/>
            <a:ext cx="10245090" cy="2212340"/>
          </a:xfrm>
          <a:prstGeom prst="rect">
            <a:avLst/>
          </a:prstGeom>
          <a:noFill/>
        </p:spPr>
        <p:txBody>
          <a:bodyPr wrap="square">
            <a:noAutofit/>
          </a:bodyPr>
          <a:lstStyle/>
          <a:p>
            <a:pPr marL="457200" indent="-457200" algn="just">
              <a:buFont typeface="Wingdings" panose="05000000000000000000" pitchFamily="2" charset="2"/>
              <a:buChar char="q"/>
            </a:pPr>
            <a:r>
              <a:rPr lang="en-US" sz="2500" dirty="0">
                <a:latin typeface="Calibri" panose="020F0502020204030204" charset="0"/>
                <a:cs typeface="Calibri" panose="020F0502020204030204" charset="0"/>
                <a:sym typeface="+mn-ea"/>
              </a:rPr>
              <a:t>The MQ2 gas sensor looks for gas leaks inside the regulator and measures how much gas there is in parts per million (PPM). If it finds gas, it checks how much is the concentration and if it's more than the limit (400 PPM), it automatically turns off the regulator knob.</a:t>
            </a:r>
            <a:endParaRPr lang="en-US" sz="2500" dirty="0">
              <a:latin typeface="Calibri" panose="020F0502020204030204" charset="0"/>
              <a:cs typeface="Calibri" panose="020F0502020204030204" charset="0"/>
              <a:sym typeface="+mn-ea"/>
            </a:endParaRPr>
          </a:p>
          <a:p>
            <a:pPr marL="457200" indent="-457200" algn="just">
              <a:buFont typeface="Wingdings" panose="05000000000000000000" pitchFamily="2" charset="2"/>
              <a:buChar char="q"/>
            </a:pPr>
            <a:endParaRPr lang="en-US" sz="2500" dirty="0">
              <a:latin typeface="Calibri" panose="020F0502020204030204" charset="0"/>
              <a:cs typeface="Calibri" panose="020F0502020204030204" charset="0"/>
              <a:sym typeface="+mn-ea"/>
            </a:endParaRPr>
          </a:p>
          <a:p>
            <a:pPr marL="457200" indent="-457200" algn="just">
              <a:buFont typeface="Wingdings" panose="05000000000000000000" pitchFamily="2" charset="2"/>
              <a:buChar char="q"/>
            </a:pPr>
            <a:r>
              <a:rPr lang="en-US" sz="2500" dirty="0">
                <a:latin typeface="Calibri" panose="020F0502020204030204" charset="0"/>
                <a:cs typeface="Calibri" panose="020F0502020204030204" charset="0"/>
                <a:sym typeface="+mn-ea"/>
              </a:rPr>
              <a:t>Also, if the knob stays on for more than 20 minutes, the system tells the user with a message: "Reminder: Gas is ON for 20 minutes".</a:t>
            </a:r>
            <a:endParaRPr lang="en-US" sz="2500" dirty="0">
              <a:latin typeface="Calibri" panose="020F0502020204030204" charset="0"/>
              <a:cs typeface="Calibri" panose="020F0502020204030204" charset="0"/>
              <a:sym typeface="+mn-ea"/>
            </a:endParaRPr>
          </a:p>
          <a:p>
            <a:pPr marL="457200" indent="-457200" algn="just">
              <a:buFont typeface="Wingdings" panose="05000000000000000000" pitchFamily="2" charset="2"/>
              <a:buChar char="q"/>
            </a:pPr>
            <a:endParaRPr lang="en-US" sz="2500" dirty="0">
              <a:latin typeface="Calibri" panose="020F0502020204030204" charset="0"/>
              <a:cs typeface="Calibri" panose="020F0502020204030204" charset="0"/>
            </a:endParaRPr>
          </a:p>
          <a:p>
            <a:pPr marL="457200" indent="-457200" algn="just">
              <a:buFont typeface="Wingdings" panose="05000000000000000000" pitchFamily="2" charset="2"/>
              <a:buChar char="q"/>
            </a:pPr>
            <a:r>
              <a:rPr lang="en-US" sz="2500" dirty="0">
                <a:latin typeface="Calibri" panose="020F0502020204030204" charset="0"/>
                <a:cs typeface="Calibri" panose="020F0502020204030204" charset="0"/>
              </a:rPr>
              <a:t>We can see how everything fits together in block diagrams and how to set it up.The sensor signals go to the Arduino UNO R3, and then to the GSM module. </a:t>
            </a:r>
            <a:endParaRPr lang="en-US" sz="2500" dirty="0">
              <a:latin typeface="Calibri" panose="020F0502020204030204" charset="0"/>
              <a:cs typeface="Calibri" panose="020F0502020204030204" charset="0"/>
            </a:endParaRPr>
          </a:p>
          <a:p>
            <a:pPr marL="457200" indent="-457200" algn="just">
              <a:buFont typeface="Wingdings" panose="05000000000000000000" pitchFamily="2" charset="2"/>
              <a:buChar char="q"/>
            </a:pPr>
            <a:endParaRPr lang="en-US" sz="2500" dirty="0">
              <a:latin typeface="Calibri" panose="020F0502020204030204" charset="0"/>
              <a:cs typeface="Calibri" panose="020F0502020204030204" charset="0"/>
            </a:endParaRPr>
          </a:p>
          <a:p>
            <a:pPr marL="457200" indent="-457200" algn="just">
              <a:buFont typeface="Wingdings" panose="05000000000000000000" pitchFamily="2" charset="2"/>
              <a:buChar char="q"/>
            </a:pPr>
            <a:r>
              <a:rPr lang="en-US" sz="2500" dirty="0">
                <a:latin typeface="Calibri" panose="020F0502020204030204" charset="0"/>
                <a:cs typeface="Calibri" panose="020F0502020204030204" charset="0"/>
              </a:rPr>
              <a:t>It's important to put the gas sensor in the right spot, away from things like exhaust fans or chemicals that might give false readings. </a:t>
            </a:r>
            <a:endParaRPr lang="en-US" sz="2500" dirty="0">
              <a:latin typeface="Calibri" panose="020F0502020204030204" charset="0"/>
              <a:cs typeface="Calibri" panose="020F0502020204030204" charset="0"/>
            </a:endParaRPr>
          </a:p>
          <a:p>
            <a:pPr marL="457200" indent="-457200" algn="just">
              <a:buFont typeface="Wingdings" panose="05000000000000000000" pitchFamily="2" charset="2"/>
              <a:buChar char="q"/>
            </a:pPr>
            <a:endParaRPr lang="en-US" sz="2500" dirty="0">
              <a:latin typeface="Calibri" panose="020F0502020204030204" charset="0"/>
              <a:cs typeface="Calibri" panose="020F0502020204030204" charset="0"/>
            </a:endParaRPr>
          </a:p>
          <a:p>
            <a:pPr marL="457200" indent="-457200" algn="just">
              <a:buFont typeface="Wingdings" panose="05000000000000000000" pitchFamily="2" charset="2"/>
              <a:buChar char="q"/>
            </a:pPr>
            <a:r>
              <a:rPr lang="en-US" sz="2500" dirty="0">
                <a:latin typeface="Calibri" panose="020F0502020204030204" charset="0"/>
                <a:cs typeface="Calibri" panose="020F0502020204030204" charset="0"/>
              </a:rPr>
              <a:t>And it's a good idea to set the right levels for gas concentration and sensitivity, so it doesn't give false alarms.</a:t>
            </a:r>
            <a:endParaRPr lang="en-IN" sz="2500" dirty="0">
              <a:latin typeface="Calibri" panose="020F0502020204030204" charset="0"/>
              <a:cs typeface="Calibri" panose="020F0502020204030204" charset="0"/>
            </a:endParaRPr>
          </a:p>
        </p:txBody>
      </p:sp>
      <p:sp>
        <p:nvSpPr>
          <p:cNvPr id="3" name="Freeform: Shape 7"/>
          <p:cNvSpPr>
            <a:spLocks noGrp="1" noRot="1" noChangeAspect="1" noMove="1" noResize="1" noEditPoints="1" noAdjustHandles="1" noChangeArrowheads="1" noChangeShapeType="1" noTextEdit="1"/>
          </p:cNvSpPr>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p:cNvSpPr>
            <a:spLocks noGrp="1" noRot="1" noChangeAspect="1" noMove="1" noResize="1" noEditPoints="1" noAdjustHandles="1" noChangeArrowheads="1" noChangeShapeType="1" noTextEdit="1"/>
          </p:cNvSpPr>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cSld>
  <p:clrMapOvr>
    <a:masterClrMapping/>
  </p:clrMapOvr>
</p:sld>
</file>

<file path=ppt/theme/theme1.xml><?xml version="1.0" encoding="utf-8"?>
<a:theme xmlns:a="http://schemas.openxmlformats.org/drawingml/2006/main" name="Business Cooperate">
  <a:themeElements>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usiness Cooperate">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usiness Cooper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usiness Cooper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usiness Cooper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usiness Cooper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usiness Cooper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usiness Cooper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usiness Cooper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usiness Cooper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usiness Cooper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usiness Cooper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usiness Cooper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usiness Cooper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6833</Words>
  <Application>WPS Presentation</Application>
  <PresentationFormat>Widescreen</PresentationFormat>
  <Paragraphs>190</Paragraphs>
  <Slides>13</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Arial</vt:lpstr>
      <vt:lpstr>SimSun</vt:lpstr>
      <vt:lpstr>Wingdings</vt:lpstr>
      <vt:lpstr>Times New Roman</vt:lpstr>
      <vt:lpstr>Wingdings</vt:lpstr>
      <vt:lpstr>TimesNewRoman</vt:lpstr>
      <vt:lpstr>Calibri</vt:lpstr>
      <vt:lpstr>Microsoft YaHei</vt:lpstr>
      <vt:lpstr>Arial Unicode MS</vt:lpstr>
      <vt:lpstr>Segoe Print</vt:lpstr>
      <vt:lpstr>Business Cooperate</vt:lpstr>
      <vt:lpstr> Presentation on Advanced Gas Leak Prevention with Smart Sensor Network</vt:lpstr>
      <vt:lpstr>Agenda</vt:lpstr>
      <vt:lpstr>Introduction</vt:lpstr>
      <vt:lpstr>Literature Survey</vt:lpstr>
      <vt:lpstr>Objectives of Proposed System</vt:lpstr>
      <vt:lpstr>    Material Specifications</vt:lpstr>
      <vt:lpstr>System Architecture</vt:lpstr>
      <vt:lpstr>Experimental Work</vt:lpstr>
      <vt:lpstr>      </vt:lpstr>
      <vt:lpstr>Results And Discussion</vt:lpstr>
      <vt:lpstr>Conclusion </vt:lpstr>
      <vt:lpstr>References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Advancement in Powder Metallurgy and Particulate Materials</dc:title>
  <dc:creator>Rayappa Mahale</dc:creator>
  <cp:lastModifiedBy>Gayatri</cp:lastModifiedBy>
  <cp:revision>170</cp:revision>
  <dcterms:created xsi:type="dcterms:W3CDTF">2023-02-23T17:34:00Z</dcterms:created>
  <dcterms:modified xsi:type="dcterms:W3CDTF">2024-07-28T09:19:05Z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36FA1E8DF65C4D9DA6C53A8C1852008B_13</vt:lpwstr>
  </property>
  <property fmtid="{D5CDD505-2E9C-101B-9397-08002B2CF9AE}" pid="3" name="KSOProductBuildVer">
    <vt:lpwstr>1033-12.2.0.17153</vt:lpwstr>
  </property>
</Properties>
</file>